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54"/>
  </p:notesMasterIdLst>
  <p:sldIdLst>
    <p:sldId id="256" r:id="rId2"/>
    <p:sldId id="257" r:id="rId3"/>
    <p:sldId id="302" r:id="rId4"/>
    <p:sldId id="258" r:id="rId5"/>
    <p:sldId id="259" r:id="rId6"/>
    <p:sldId id="260" r:id="rId7"/>
    <p:sldId id="261" r:id="rId8"/>
    <p:sldId id="262" r:id="rId9"/>
    <p:sldId id="303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304" r:id="rId24"/>
    <p:sldId id="276" r:id="rId25"/>
    <p:sldId id="277" r:id="rId26"/>
    <p:sldId id="305" r:id="rId27"/>
    <p:sldId id="278" r:id="rId28"/>
    <p:sldId id="279" r:id="rId29"/>
    <p:sldId id="280" r:id="rId30"/>
    <p:sldId id="306" r:id="rId31"/>
    <p:sldId id="281" r:id="rId32"/>
    <p:sldId id="307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</p:sldIdLst>
  <p:sldSz cx="12192000" cy="6858000"/>
  <p:notesSz cx="6858000" cy="9144000"/>
  <p:embeddedFontLst>
    <p:embeddedFont>
      <p:font typeface="Calibri" panose="020F0502020204030204" pitchFamily="34" charset="0"/>
      <p:regular r:id="rId55"/>
      <p:bold r:id="rId56"/>
      <p:italic r:id="rId57"/>
      <p:boldItalic r:id="rId58"/>
    </p:embeddedFont>
    <p:embeddedFont>
      <p:font typeface="Fira Code" pitchFamily="1" charset="0"/>
      <p:regular r:id="rId59"/>
      <p:bold r:id="rId60"/>
    </p:embeddedFont>
    <p:embeddedFont>
      <p:font typeface="Lato" panose="020F0502020204030203" pitchFamily="34" charset="0"/>
      <p:regular r:id="rId61"/>
      <p:bold r:id="rId62"/>
      <p:italic r:id="rId63"/>
      <p:boldItalic r:id="rId64"/>
    </p:embeddedFont>
    <p:embeddedFont>
      <p:font typeface="Lato Black" panose="020F0502020204030203" pitchFamily="34" charset="0"/>
      <p:bold r:id="rId65"/>
      <p:boldItalic r:id="rId66"/>
    </p:embeddedFont>
    <p:embeddedFont>
      <p:font typeface="Lato Light" panose="020F0502020204030203" pitchFamily="34" charset="0"/>
      <p:regular r:id="rId67"/>
      <p:bold r:id="rId68"/>
      <p:italic r:id="rId69"/>
      <p:boldItalic r:id="rId7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71" roundtripDataSignature="AMtx7miqAoO0C0HxhfKyTyFlm2G+j6slY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9146" autoAdjust="0"/>
  </p:normalViewPr>
  <p:slideViewPr>
    <p:cSldViewPr snapToGrid="0">
      <p:cViewPr varScale="1">
        <p:scale>
          <a:sx n="68" d="100"/>
          <a:sy n="68" d="100"/>
        </p:scale>
        <p:origin x="1234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9.fntdata"/><Relationship Id="rId68" Type="http://schemas.openxmlformats.org/officeDocument/2006/relationships/font" Target="fonts/font1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4.fntdata"/><Relationship Id="rId66" Type="http://schemas.openxmlformats.org/officeDocument/2006/relationships/font" Target="fonts/font12.fntdata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font" Target="fonts/font7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2.fntdata"/><Relationship Id="rId64" Type="http://schemas.openxmlformats.org/officeDocument/2006/relationships/font" Target="fonts/font10.fntdata"/><Relationship Id="rId69" Type="http://schemas.openxmlformats.org/officeDocument/2006/relationships/font" Target="fonts/font15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5.fntdata"/><Relationship Id="rId67" Type="http://schemas.openxmlformats.org/officeDocument/2006/relationships/font" Target="fonts/font13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62" Type="http://schemas.openxmlformats.org/officeDocument/2006/relationships/font" Target="fonts/font8.fntdata"/><Relationship Id="rId70" Type="http://schemas.openxmlformats.org/officeDocument/2006/relationships/font" Target="fonts/font16.fntdata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3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6.fntdata"/><Relationship Id="rId65" Type="http://schemas.openxmlformats.org/officeDocument/2006/relationships/font" Target="fonts/font11.fntdata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font" Target="fonts/font1.fntdata"/><Relationship Id="rId7" Type="http://schemas.openxmlformats.org/officeDocument/2006/relationships/slide" Target="slides/slide6.xml"/><Relationship Id="rId71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gthieu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version 16.8 </a:t>
            </a:r>
            <a:r>
              <a:rPr lang="en-US" dirty="0" err="1"/>
              <a:t>của</a:t>
            </a:r>
            <a:r>
              <a:rPr lang="en-US" dirty="0"/>
              <a:t> React.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tại</a:t>
            </a:r>
            <a:r>
              <a:rPr lang="en-US" dirty="0"/>
              <a:t> hooks </a:t>
            </a:r>
            <a:r>
              <a:rPr lang="en-US" dirty="0" err="1"/>
              <a:t>đã</a:t>
            </a:r>
            <a:r>
              <a:rPr lang="en-US" dirty="0"/>
              <a:t> </a:t>
            </a:r>
            <a:r>
              <a:rPr lang="en-US" dirty="0" err="1"/>
              <a:t>trở</a:t>
            </a:r>
            <a:r>
              <a:rPr lang="en-US" dirty="0"/>
              <a:t> </a:t>
            </a:r>
            <a:r>
              <a:rPr lang="en-US" dirty="0" err="1"/>
              <a:t>thành</a:t>
            </a:r>
            <a:r>
              <a:rPr lang="en-US" dirty="0"/>
              <a:t> 1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những</a:t>
            </a:r>
            <a:r>
              <a:rPr lang="en-US" dirty="0"/>
              <a:t> tool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yếu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build </a:t>
            </a:r>
            <a:r>
              <a:rPr lang="en-US" dirty="0" err="1"/>
              <a:t>những</a:t>
            </a:r>
            <a:r>
              <a:rPr lang="en-US" dirty="0"/>
              <a:t> </a:t>
            </a:r>
            <a:r>
              <a:rPr lang="en-US" dirty="0" err="1"/>
              <a:t>cái</a:t>
            </a:r>
            <a:r>
              <a:rPr lang="en-US" dirty="0"/>
              <a:t> components </a:t>
            </a:r>
            <a:r>
              <a:rPr lang="en-US" dirty="0" err="1"/>
              <a:t>hiệu</a:t>
            </a:r>
            <a:r>
              <a:rPr lang="en-US" dirty="0"/>
              <a:t> </a:t>
            </a:r>
            <a:r>
              <a:rPr lang="en-US" dirty="0" err="1"/>
              <a:t>quả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tái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lâu</a:t>
            </a:r>
            <a:r>
              <a:rPr lang="en-US" dirty="0"/>
              <a:t> </a:t>
            </a:r>
            <a:r>
              <a:rPr lang="en-US" dirty="0" err="1"/>
              <a:t>dài</a:t>
            </a:r>
            <a:r>
              <a:rPr lang="en-US" dirty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dirty="0"/>
              <a:t>Ở </a:t>
            </a:r>
            <a:r>
              <a:rPr lang="en-US" dirty="0" err="1"/>
              <a:t>buổi</a:t>
            </a:r>
            <a:r>
              <a:rPr lang="en-US" dirty="0"/>
              <a:t> sharing </a:t>
            </a:r>
            <a:r>
              <a:rPr lang="en-US" dirty="0" err="1"/>
              <a:t>này</a:t>
            </a:r>
            <a:r>
              <a:rPr lang="en-US" dirty="0"/>
              <a:t>, e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Nhật</a:t>
            </a:r>
            <a:r>
              <a:rPr lang="en-US" dirty="0"/>
              <a:t>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đi</a:t>
            </a:r>
            <a:r>
              <a:rPr lang="en-US" dirty="0"/>
              <a:t> </a:t>
            </a:r>
            <a:r>
              <a:rPr lang="en-US" dirty="0" err="1"/>
              <a:t>lại</a:t>
            </a:r>
            <a:r>
              <a:rPr lang="en-US" dirty="0"/>
              <a:t> </a:t>
            </a:r>
            <a:r>
              <a:rPr lang="en-US" dirty="0" err="1"/>
              <a:t>tổng</a:t>
            </a:r>
            <a:r>
              <a:rPr lang="en-US" dirty="0"/>
              <a:t> </a:t>
            </a:r>
            <a:r>
              <a:rPr lang="en-US" dirty="0" err="1"/>
              <a:t>quan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hooks </a:t>
            </a:r>
            <a:r>
              <a:rPr lang="en-US" dirty="0" err="1"/>
              <a:t>cũng</a:t>
            </a:r>
            <a:r>
              <a:rPr lang="en-US" dirty="0"/>
              <a:t> </a:t>
            </a:r>
            <a:r>
              <a:rPr lang="en-US" dirty="0" err="1"/>
              <a:t>như</a:t>
            </a:r>
            <a:r>
              <a:rPr lang="en-US" dirty="0"/>
              <a:t> share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mn</a:t>
            </a:r>
            <a:r>
              <a:rPr lang="en-US" dirty="0"/>
              <a:t> 1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cái</a:t>
            </a:r>
            <a:r>
              <a:rPr lang="en-US" dirty="0"/>
              <a:t> best practices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mình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viết</a:t>
            </a:r>
            <a:r>
              <a:rPr lang="en-US" dirty="0"/>
              <a:t> code clean </a:t>
            </a:r>
            <a:r>
              <a:rPr lang="en-US" dirty="0" err="1"/>
              <a:t>hơn</a:t>
            </a:r>
            <a:r>
              <a:rPr lang="en-US" dirty="0"/>
              <a:t>, </a:t>
            </a:r>
            <a:r>
              <a:rPr lang="en-US" dirty="0" err="1"/>
              <a:t>sạch</a:t>
            </a:r>
            <a:r>
              <a:rPr lang="en-US" dirty="0"/>
              <a:t> </a:t>
            </a:r>
            <a:r>
              <a:rPr lang="en-US" dirty="0" err="1"/>
              <a:t>hơn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dễ</a:t>
            </a:r>
            <a:r>
              <a:rPr lang="en-US" dirty="0"/>
              <a:t> </a:t>
            </a:r>
            <a:r>
              <a:rPr lang="en-US" dirty="0" err="1"/>
              <a:t>dàng</a:t>
            </a:r>
            <a:r>
              <a:rPr lang="en-US" dirty="0"/>
              <a:t> </a:t>
            </a:r>
            <a:r>
              <a:rPr lang="en-US" dirty="0" err="1"/>
              <a:t>maintance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  <p:sp>
        <p:nvSpPr>
          <p:cNvPr id="124" name="Google Shape;12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vi-VN" dirty="0"/>
              <a:t>Là một hook cơ bản. 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vi-VN" dirty="0"/>
              <a:t>Giúp mình có thể dùng state trong function component. 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vi-VN" dirty="0"/>
              <a:t>Input: initialState (giá trị hoặc function) 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vi-VN" dirty="0"/>
              <a:t>Output: một mảng có 2 phần tử tương ứng cho state và setState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dirty="0"/>
              <a:t>Array </a:t>
            </a:r>
            <a:r>
              <a:rPr lang="en-US" dirty="0" err="1"/>
              <a:t>destructoring</a:t>
            </a:r>
            <a:r>
              <a:rPr lang="en-US" dirty="0"/>
              <a:t> syntax</a:t>
            </a:r>
            <a:endParaRPr dirty="0"/>
          </a:p>
        </p:txBody>
      </p:sp>
      <p:sp>
        <p:nvSpPr>
          <p:cNvPr id="187" name="Google Shape;18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Code demo here HelloWorld</a:t>
            </a:r>
            <a:endParaRPr/>
          </a:p>
        </p:txBody>
      </p:sp>
      <p:sp>
        <p:nvSpPr>
          <p:cNvPr id="194" name="Google Shape;194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201" name="Google Shape;20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dirty="0"/>
              <a:t>Use spread operator (…)</a:t>
            </a:r>
            <a:endParaRPr dirty="0"/>
          </a:p>
        </p:txBody>
      </p:sp>
      <p:sp>
        <p:nvSpPr>
          <p:cNvPr id="209" name="Google Shape;20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vi-VN" dirty="0"/>
              <a:t>Là một hook cơ bản trong React hooks. 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vi-VN" dirty="0"/>
              <a:t>Sử dụng cho side effects. 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dirty="0"/>
              <a:t>Theo </a:t>
            </a:r>
            <a:r>
              <a:rPr lang="en-US" dirty="0" err="1"/>
              <a:t>tài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chính</a:t>
            </a:r>
            <a:r>
              <a:rPr lang="en-US" dirty="0"/>
              <a:t> </a:t>
            </a:r>
            <a:r>
              <a:rPr lang="en-US" dirty="0" err="1"/>
              <a:t>thức</a:t>
            </a:r>
            <a:r>
              <a:rPr lang="en-US" dirty="0"/>
              <a:t> </a:t>
            </a:r>
            <a:r>
              <a:rPr lang="en-US" dirty="0" err="1"/>
              <a:t>thì</a:t>
            </a:r>
            <a:r>
              <a:rPr lang="en-US" dirty="0"/>
              <a:t> chia </a:t>
            </a:r>
            <a:r>
              <a:rPr lang="en-US" dirty="0" err="1"/>
              <a:t>làm</a:t>
            </a:r>
            <a:r>
              <a:rPr lang="en-US" dirty="0"/>
              <a:t> 2 </a:t>
            </a:r>
            <a:r>
              <a:rPr lang="en-US" dirty="0" err="1"/>
              <a:t>loại</a:t>
            </a:r>
            <a:r>
              <a:rPr lang="en-US" dirty="0"/>
              <a:t> side effects: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dirty="0"/>
              <a:t>1.</a:t>
            </a:r>
            <a:r>
              <a:rPr lang="vi-VN" dirty="0"/>
              <a:t> Effects không cần clean up: gọi API, tương tác DOM 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dirty="0"/>
              <a:t>2. Effects </a:t>
            </a:r>
            <a:r>
              <a:rPr lang="en-US" dirty="0" err="1"/>
              <a:t>cần</a:t>
            </a:r>
            <a:r>
              <a:rPr lang="en-US" dirty="0"/>
              <a:t> clean up: subscriptions, </a:t>
            </a:r>
            <a:r>
              <a:rPr lang="en-US" dirty="0" err="1"/>
              <a:t>setTimeout</a:t>
            </a:r>
            <a:r>
              <a:rPr lang="en-US" dirty="0"/>
              <a:t>, </a:t>
            </a:r>
            <a:r>
              <a:rPr lang="en-US" dirty="0" err="1"/>
              <a:t>setInterval</a:t>
            </a:r>
            <a:r>
              <a:rPr lang="en-US" dirty="0"/>
              <a:t>.</a:t>
            </a:r>
            <a:endParaRPr dirty="0"/>
          </a:p>
        </p:txBody>
      </p:sp>
      <p:sp>
        <p:nvSpPr>
          <p:cNvPr id="217" name="Google Shape;217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vi-VN" dirty="0"/>
              <a:t>Mỗi hook gồm 2 phần: side effect và clean up (optional</a:t>
            </a:r>
            <a:r>
              <a:rPr lang="en-US" dirty="0"/>
              <a:t>, </a:t>
            </a:r>
            <a:r>
              <a:rPr lang="en-US" dirty="0" err="1"/>
              <a:t>trong</a:t>
            </a:r>
            <a:r>
              <a:rPr lang="en-US" dirty="0"/>
              <a:t> return</a:t>
            </a:r>
            <a:r>
              <a:rPr lang="vi-VN" dirty="0"/>
              <a:t>) 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vi-VN" dirty="0"/>
              <a:t>Được thực thi sau mỗi lần render. 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vi-VN" dirty="0"/>
              <a:t>Được thực thi ít nhất một lần sau lần render đầu tiên. 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vi-VN" dirty="0"/>
              <a:t>Những lần render sau, chỉ được thực thi nếu có dependencies thay đổi. 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vi-VN" dirty="0"/>
              <a:t>Effect cleanup sẽ được thực thi trước run effect lần tiếp theo hoặc unmount</a:t>
            </a:r>
            <a:endParaRPr dirty="0"/>
          </a:p>
        </p:txBody>
      </p:sp>
      <p:sp>
        <p:nvSpPr>
          <p:cNvPr id="224" name="Google Shape;224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dirty="0"/>
              <a:t>Code demo here HelloWorld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dirty="0"/>
              <a:t>Code demo here Clock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lang="en-US" dirty="0"/>
          </a:p>
        </p:txBody>
      </p:sp>
      <p:sp>
        <p:nvSpPr>
          <p:cNvPr id="231" name="Google Shape;231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dirty="0" err="1"/>
              <a:t>useEffect</a:t>
            </a:r>
            <a:r>
              <a:rPr lang="en-US" dirty="0"/>
              <a:t> </a:t>
            </a:r>
            <a:r>
              <a:rPr lang="en-US" dirty="0" err="1"/>
              <a:t>lun</a:t>
            </a:r>
            <a:r>
              <a:rPr lang="en-US" dirty="0"/>
              <a:t> </a:t>
            </a:r>
            <a:r>
              <a:rPr lang="en-US" dirty="0" err="1"/>
              <a:t>lun</a:t>
            </a:r>
            <a:r>
              <a:rPr lang="en-US" dirty="0"/>
              <a:t> dc </a:t>
            </a:r>
            <a:r>
              <a:rPr lang="en-US" dirty="0" err="1"/>
              <a:t>chạy</a:t>
            </a:r>
            <a:r>
              <a:rPr lang="en-US" dirty="0"/>
              <a:t> </a:t>
            </a:r>
            <a:r>
              <a:rPr lang="en-US" dirty="0" err="1"/>
              <a:t>sau</a:t>
            </a:r>
            <a:r>
              <a:rPr lang="en-US" dirty="0"/>
              <a:t> </a:t>
            </a:r>
            <a:r>
              <a:rPr lang="en-US" dirty="0" err="1"/>
              <a:t>mỗi</a:t>
            </a:r>
            <a:r>
              <a:rPr lang="en-US" dirty="0"/>
              <a:t> </a:t>
            </a:r>
            <a:r>
              <a:rPr lang="en-US" dirty="0" err="1"/>
              <a:t>lần</a:t>
            </a:r>
            <a:r>
              <a:rPr lang="en-US" dirty="0"/>
              <a:t> render</a:t>
            </a:r>
            <a:endParaRPr dirty="0"/>
          </a:p>
        </p:txBody>
      </p:sp>
      <p:sp>
        <p:nvSpPr>
          <p:cNvPr id="238" name="Google Shape;238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dirty="0" err="1"/>
              <a:t>Mảng</a:t>
            </a:r>
            <a:r>
              <a:rPr lang="en-US" dirty="0"/>
              <a:t> empty -&gt; </a:t>
            </a:r>
            <a:r>
              <a:rPr lang="en-US" dirty="0" err="1"/>
              <a:t>chạy</a:t>
            </a:r>
            <a:r>
              <a:rPr lang="en-US" dirty="0"/>
              <a:t> </a:t>
            </a:r>
            <a:r>
              <a:rPr lang="en-US" dirty="0" err="1"/>
              <a:t>đúng</a:t>
            </a:r>
            <a:r>
              <a:rPr lang="en-US" dirty="0"/>
              <a:t> 1 </a:t>
            </a:r>
            <a:r>
              <a:rPr lang="en-US" dirty="0" err="1"/>
              <a:t>lần</a:t>
            </a:r>
            <a:r>
              <a:rPr lang="en-US" dirty="0"/>
              <a:t> render </a:t>
            </a:r>
            <a:r>
              <a:rPr lang="en-US" dirty="0" err="1"/>
              <a:t>đầu</a:t>
            </a:r>
            <a:r>
              <a:rPr lang="en-US" dirty="0"/>
              <a:t> </a:t>
            </a:r>
            <a:r>
              <a:rPr lang="en-US" dirty="0" err="1"/>
              <a:t>tiên</a:t>
            </a:r>
            <a:r>
              <a:rPr lang="en-US" dirty="0"/>
              <a:t>, return </a:t>
            </a:r>
            <a:r>
              <a:rPr lang="en-US" dirty="0" err="1"/>
              <a:t>cũng</a:t>
            </a:r>
            <a:r>
              <a:rPr lang="en-US" dirty="0"/>
              <a:t> </a:t>
            </a:r>
            <a:r>
              <a:rPr lang="en-US" dirty="0" err="1"/>
              <a:t>chạy</a:t>
            </a:r>
            <a:r>
              <a:rPr lang="en-US" dirty="0"/>
              <a:t> </a:t>
            </a:r>
            <a:r>
              <a:rPr lang="en-US" dirty="0" err="1"/>
              <a:t>đúng</a:t>
            </a:r>
            <a:r>
              <a:rPr lang="en-US" dirty="0"/>
              <a:t> 1 </a:t>
            </a:r>
            <a:r>
              <a:rPr lang="en-US" dirty="0" err="1"/>
              <a:t>lần</a:t>
            </a:r>
            <a:r>
              <a:rPr lang="en-US" dirty="0"/>
              <a:t> </a:t>
            </a:r>
            <a:r>
              <a:rPr lang="en-US" dirty="0" err="1"/>
              <a:t>lúc</a:t>
            </a:r>
            <a:r>
              <a:rPr lang="en-US" dirty="0"/>
              <a:t> unmount</a:t>
            </a:r>
            <a:endParaRPr dirty="0"/>
          </a:p>
        </p:txBody>
      </p:sp>
      <p:sp>
        <p:nvSpPr>
          <p:cNvPr id="245" name="Google Shape;245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dirty="0" err="1"/>
              <a:t>Có</a:t>
            </a:r>
            <a:r>
              <a:rPr lang="en-US" dirty="0"/>
              <a:t> data -&gt; </a:t>
            </a:r>
            <a:r>
              <a:rPr lang="en-US" dirty="0" err="1"/>
              <a:t>những</a:t>
            </a:r>
            <a:r>
              <a:rPr lang="en-US" dirty="0"/>
              <a:t> </a:t>
            </a:r>
            <a:r>
              <a:rPr lang="en-US" dirty="0" err="1"/>
              <a:t>lần</a:t>
            </a:r>
            <a:r>
              <a:rPr lang="en-US" dirty="0"/>
              <a:t> </a:t>
            </a:r>
            <a:r>
              <a:rPr lang="en-US" dirty="0" err="1"/>
              <a:t>tiếp</a:t>
            </a:r>
            <a:r>
              <a:rPr lang="en-US" dirty="0"/>
              <a:t> </a:t>
            </a:r>
            <a:r>
              <a:rPr lang="en-US" dirty="0" err="1"/>
              <a:t>theo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render hay ko </a:t>
            </a:r>
            <a:r>
              <a:rPr lang="en-US" dirty="0" err="1"/>
              <a:t>phụ</a:t>
            </a:r>
            <a:r>
              <a:rPr lang="en-US" dirty="0"/>
              <a:t> </a:t>
            </a:r>
            <a:r>
              <a:rPr lang="en-US" dirty="0" err="1"/>
              <a:t>thuộc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filters, filters </a:t>
            </a:r>
            <a:r>
              <a:rPr lang="en-US" dirty="0" err="1"/>
              <a:t>thay</a:t>
            </a:r>
            <a:r>
              <a:rPr lang="en-US" dirty="0"/>
              <a:t> </a:t>
            </a:r>
            <a:r>
              <a:rPr lang="en-US" dirty="0" err="1"/>
              <a:t>đổi</a:t>
            </a:r>
            <a:r>
              <a:rPr lang="en-US" dirty="0"/>
              <a:t> </a:t>
            </a:r>
            <a:r>
              <a:rPr lang="en-US" dirty="0" err="1"/>
              <a:t>thì</a:t>
            </a:r>
            <a:r>
              <a:rPr lang="en-US" dirty="0"/>
              <a:t> </a:t>
            </a:r>
            <a:r>
              <a:rPr lang="en-US" dirty="0" err="1"/>
              <a:t>mới</a:t>
            </a:r>
            <a:r>
              <a:rPr lang="en-US" dirty="0"/>
              <a:t> </a:t>
            </a:r>
            <a:r>
              <a:rPr lang="en-US" dirty="0" err="1"/>
              <a:t>gọi</a:t>
            </a:r>
            <a:r>
              <a:rPr lang="en-US" dirty="0"/>
              <a:t> </a:t>
            </a:r>
            <a:r>
              <a:rPr lang="en-US" dirty="0" err="1"/>
              <a:t>useEffect</a:t>
            </a:r>
            <a:r>
              <a:rPr lang="en-US" dirty="0"/>
              <a:t> </a:t>
            </a:r>
            <a:r>
              <a:rPr lang="en-US" dirty="0" err="1"/>
              <a:t>lại</a:t>
            </a:r>
            <a:r>
              <a:rPr lang="en-US" dirty="0"/>
              <a:t> </a:t>
            </a:r>
            <a:r>
              <a:rPr lang="en-US" dirty="0" err="1"/>
              <a:t>sau</a:t>
            </a:r>
            <a:r>
              <a:rPr lang="en-US" dirty="0"/>
              <a:t> </a:t>
            </a:r>
            <a:r>
              <a:rPr lang="en-US" dirty="0" err="1"/>
              <a:t>khi</a:t>
            </a:r>
            <a:r>
              <a:rPr lang="en-US" dirty="0"/>
              <a:t> render</a:t>
            </a:r>
            <a:endParaRPr dirty="0"/>
          </a:p>
        </p:txBody>
      </p:sp>
      <p:sp>
        <p:nvSpPr>
          <p:cNvPr id="252" name="Google Shape;252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  <p:sp>
        <p:nvSpPr>
          <p:cNvPr id="130" name="Google Shape;13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vi-VN" dirty="0"/>
              <a:t>MOUNTING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vi-VN" dirty="0"/>
              <a:t>- rendering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vi-VN" dirty="0"/>
              <a:t>- run useEffect()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vi-VN" dirty="0"/>
              <a:t>UPDATING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Tx/>
              <a:buChar char="-"/>
            </a:pPr>
            <a:r>
              <a:rPr lang="vi-VN" dirty="0"/>
              <a:t>rendering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Tx/>
              <a:buChar char="-"/>
            </a:pPr>
            <a:r>
              <a:rPr lang="vi-VN" dirty="0"/>
              <a:t>run `useEffect() cleanup` nếu dependencies thay đổi.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Tx/>
              <a:buChar char="-"/>
            </a:pPr>
            <a:r>
              <a:rPr lang="vi-VN" dirty="0"/>
              <a:t>run `useEffect()` nếu dependencies thay đổi.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Tx/>
              <a:buNone/>
            </a:pPr>
            <a:r>
              <a:rPr lang="vi-VN" dirty="0"/>
              <a:t>UNMOUNTING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Tx/>
              <a:buNone/>
            </a:pPr>
            <a:r>
              <a:rPr lang="vi-VN" dirty="0"/>
              <a:t>- run `useEffect() cleanup`.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  <p:sp>
        <p:nvSpPr>
          <p:cNvPr id="259" name="Google Shape;259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vi-VN" dirty="0"/>
              <a:t>MOUNTING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vi-VN" dirty="0"/>
              <a:t>- rendering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vi-VN" dirty="0"/>
              <a:t>- run useEffect()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vi-VN" dirty="0"/>
              <a:t>UPDATING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Tx/>
              <a:buChar char="-"/>
            </a:pPr>
            <a:r>
              <a:rPr lang="vi-VN" dirty="0"/>
              <a:t>rendering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Tx/>
              <a:buChar char="-"/>
            </a:pPr>
            <a:r>
              <a:rPr lang="vi-VN" dirty="0"/>
              <a:t>run `useEffect() cleanup` nếu dependencies thay đổi.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Tx/>
              <a:buChar char="-"/>
            </a:pPr>
            <a:r>
              <a:rPr lang="vi-VN" dirty="0"/>
              <a:t>run `useEffect()` nếu dependencies thay đổi.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Tx/>
              <a:buNone/>
            </a:pPr>
            <a:r>
              <a:rPr lang="vi-VN" dirty="0"/>
              <a:t>UNMOUNTING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Tx/>
              <a:buNone/>
            </a:pPr>
            <a:r>
              <a:rPr lang="vi-VN" dirty="0"/>
              <a:t>- run `useEffect() cleanup`.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lang="vi-V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  <p:sp>
        <p:nvSpPr>
          <p:cNvPr id="268" name="Google Shape;268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  <p:sp>
        <p:nvSpPr>
          <p:cNvPr id="277" name="Google Shape;277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5" name="Google Shape;635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3489523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vi-VN" dirty="0"/>
              <a:t>Một hook do mình tự định nghĩa ra. 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vi-VN" dirty="0"/>
              <a:t>Custom hook là một function hơi đặc biệt. 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vi-VN" dirty="0"/>
              <a:t>Có thể sử dụng các hooks khác như useState, useEffect, ... hoặc một custom hook khác. 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vi-VN" dirty="0"/>
              <a:t>Đặt tên custom hooks theo</a:t>
            </a:r>
            <a:r>
              <a:rPr lang="en-US" dirty="0"/>
              <a:t> </a:t>
            </a:r>
            <a:r>
              <a:rPr lang="en-US" dirty="0" err="1"/>
              <a:t>dạng</a:t>
            </a:r>
            <a:r>
              <a:rPr lang="en-US" dirty="0"/>
              <a:t>: use + </a:t>
            </a:r>
            <a:r>
              <a:rPr lang="en-US" dirty="0" err="1"/>
              <a:t>tên</a:t>
            </a:r>
            <a:r>
              <a:rPr lang="en-US" dirty="0"/>
              <a:t> </a:t>
            </a:r>
            <a:r>
              <a:rPr lang="en-US" dirty="0" err="1"/>
              <a:t>hàm</a:t>
            </a:r>
            <a:r>
              <a:rPr lang="en-US" dirty="0"/>
              <a:t> -&gt; react </a:t>
            </a:r>
            <a:r>
              <a:rPr lang="en-US" dirty="0" err="1"/>
              <a:t>dựa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tên</a:t>
            </a:r>
            <a:r>
              <a:rPr lang="en-US" dirty="0"/>
              <a:t> </a:t>
            </a:r>
            <a:r>
              <a:rPr lang="en-US" dirty="0" err="1"/>
              <a:t>hàm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use </a:t>
            </a:r>
            <a:r>
              <a:rPr lang="en-US" dirty="0" err="1"/>
              <a:t>để</a:t>
            </a:r>
            <a:r>
              <a:rPr lang="en-US" dirty="0"/>
              <a:t> check hooks</a:t>
            </a:r>
            <a:endParaRPr dirty="0"/>
          </a:p>
        </p:txBody>
      </p:sp>
      <p:sp>
        <p:nvSpPr>
          <p:cNvPr id="284" name="Google Shape;284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dirty="0"/>
              <a:t>Code demo here </a:t>
            </a:r>
            <a:r>
              <a:rPr lang="en-US" dirty="0" err="1"/>
              <a:t>BeautifulClock</a:t>
            </a:r>
            <a:r>
              <a:rPr lang="en-US" dirty="0"/>
              <a:t> + </a:t>
            </a:r>
            <a:r>
              <a:rPr lang="en-US" dirty="0" err="1"/>
              <a:t>useClock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dirty="0"/>
              <a:t>Code demo here Cat + </a:t>
            </a:r>
            <a:r>
              <a:rPr lang="en-US" dirty="0" err="1"/>
              <a:t>useFetch</a:t>
            </a:r>
            <a:endParaRPr lang="en-US" dirty="0"/>
          </a:p>
        </p:txBody>
      </p:sp>
      <p:sp>
        <p:nvSpPr>
          <p:cNvPr id="293" name="Google Shape;293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5" name="Google Shape;635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8787237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dirty="0" err="1"/>
              <a:t>Luôn</a:t>
            </a:r>
            <a:r>
              <a:rPr lang="en-US" dirty="0"/>
              <a:t> </a:t>
            </a:r>
            <a:r>
              <a:rPr lang="en-US" dirty="0" err="1"/>
              <a:t>luôn</a:t>
            </a:r>
            <a:r>
              <a:rPr lang="en-US" dirty="0"/>
              <a:t> </a:t>
            </a:r>
            <a:r>
              <a:rPr lang="en-US" dirty="0" err="1"/>
              <a:t>giữ</a:t>
            </a:r>
            <a:r>
              <a:rPr lang="en-US" dirty="0"/>
              <a:t> </a:t>
            </a: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state </a:t>
            </a:r>
            <a:r>
              <a:rPr lang="en-US" dirty="0" err="1"/>
              <a:t>mới</a:t>
            </a:r>
            <a:r>
              <a:rPr lang="en-US" dirty="0"/>
              <a:t> </a:t>
            </a:r>
            <a:r>
              <a:rPr lang="en-US" dirty="0" err="1"/>
              <a:t>nhất</a:t>
            </a:r>
            <a:r>
              <a:rPr lang="en-US" dirty="0"/>
              <a:t> </a:t>
            </a:r>
            <a:r>
              <a:rPr lang="en-US" dirty="0" err="1"/>
              <a:t>trước</a:t>
            </a:r>
            <a:r>
              <a:rPr lang="en-US" dirty="0"/>
              <a:t> </a:t>
            </a:r>
            <a:r>
              <a:rPr lang="en-US" dirty="0" err="1"/>
              <a:t>đó</a:t>
            </a:r>
            <a:r>
              <a:rPr lang="en-US" dirty="0"/>
              <a:t> </a:t>
            </a:r>
            <a:r>
              <a:rPr lang="en-US" dirty="0" err="1"/>
              <a:t>dù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nó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re-render</a:t>
            </a:r>
            <a:endParaRPr dirty="0"/>
          </a:p>
        </p:txBody>
      </p:sp>
      <p:sp>
        <p:nvSpPr>
          <p:cNvPr id="299" name="Google Shape;299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vi-VN" dirty="0"/>
              <a:t>Là một</a:t>
            </a:r>
            <a:r>
              <a:rPr lang="en-US" dirty="0"/>
              <a:t> </a:t>
            </a:r>
            <a:r>
              <a:rPr lang="vi-VN" dirty="0"/>
              <a:t>react hooks giúp mình tạo ra một memoized callback và chỉ tạo ra callback mới khi dependencies thay đổi. 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vi-VN" dirty="0"/>
              <a:t>Nhận vào 2 tham số: 1 là function, 2 là dependencies. 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vi-VN" dirty="0"/>
              <a:t>Return memoized callback 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vi-VN" dirty="0"/>
              <a:t>Chỉ tạo ra function mới khi dependencies thay đổi. 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vi-VN" dirty="0"/>
              <a:t>Nếu dùng empty dependencies thì không bao giờ tạo ra function mới.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dirty="0" err="1"/>
              <a:t>Ví</a:t>
            </a:r>
            <a:r>
              <a:rPr lang="en-US" dirty="0"/>
              <a:t> </a:t>
            </a:r>
            <a:r>
              <a:rPr lang="en-US" dirty="0" err="1"/>
              <a:t>dụ</a:t>
            </a:r>
            <a:r>
              <a:rPr lang="en-US" dirty="0"/>
              <a:t>: </a:t>
            </a:r>
            <a:r>
              <a:rPr lang="en-US" dirty="0" err="1"/>
              <a:t>có</a:t>
            </a:r>
            <a:r>
              <a:rPr lang="en-US" dirty="0"/>
              <a:t> 1 map render </a:t>
            </a:r>
            <a:r>
              <a:rPr lang="en-US" dirty="0" err="1"/>
              <a:t>nặng</a:t>
            </a:r>
            <a:r>
              <a:rPr lang="en-US" dirty="0"/>
              <a:t>, user </a:t>
            </a:r>
            <a:r>
              <a:rPr lang="en-US" dirty="0" err="1"/>
              <a:t>chọn</a:t>
            </a:r>
            <a:r>
              <a:rPr lang="en-US" dirty="0"/>
              <a:t> </a:t>
            </a:r>
            <a:r>
              <a:rPr lang="en-US" dirty="0" err="1"/>
              <a:t>loại</a:t>
            </a:r>
            <a:r>
              <a:rPr lang="en-US" dirty="0"/>
              <a:t> map </a:t>
            </a:r>
            <a:r>
              <a:rPr lang="en-US" dirty="0" err="1"/>
              <a:t>khác</a:t>
            </a:r>
            <a:r>
              <a:rPr lang="en-US" dirty="0"/>
              <a:t>, </a:t>
            </a:r>
            <a:r>
              <a:rPr lang="en-US" dirty="0" err="1"/>
              <a:t>ví</a:t>
            </a:r>
            <a:r>
              <a:rPr lang="en-US" dirty="0"/>
              <a:t> </a:t>
            </a:r>
            <a:r>
              <a:rPr lang="en-US" dirty="0" err="1"/>
              <a:t>dụ</a:t>
            </a:r>
            <a:r>
              <a:rPr lang="en-US" dirty="0"/>
              <a:t> </a:t>
            </a:r>
            <a:r>
              <a:rPr lang="en-US" dirty="0" err="1"/>
              <a:t>xem</a:t>
            </a:r>
            <a:r>
              <a:rPr lang="en-US" dirty="0"/>
              <a:t> = </a:t>
            </a:r>
            <a:r>
              <a:rPr lang="en-US" dirty="0" err="1"/>
              <a:t>mắt</a:t>
            </a:r>
            <a:r>
              <a:rPr lang="en-US" dirty="0"/>
              <a:t>, </a:t>
            </a:r>
            <a:r>
              <a:rPr lang="en-US" dirty="0" err="1"/>
              <a:t>vệ</a:t>
            </a:r>
            <a:r>
              <a:rPr lang="en-US" dirty="0"/>
              <a:t> </a:t>
            </a:r>
            <a:r>
              <a:rPr lang="en-US" dirty="0" err="1"/>
              <a:t>tinh</a:t>
            </a:r>
            <a:r>
              <a:rPr lang="en-US" dirty="0"/>
              <a:t>,… -&gt; map </a:t>
            </a:r>
            <a:r>
              <a:rPr lang="en-US" dirty="0" err="1"/>
              <a:t>bị</a:t>
            </a:r>
            <a:r>
              <a:rPr lang="en-US" dirty="0"/>
              <a:t> re-render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dirty="0" err="1"/>
              <a:t>Giả</a:t>
            </a:r>
            <a:r>
              <a:rPr lang="en-US" dirty="0"/>
              <a:t> </a:t>
            </a:r>
            <a:r>
              <a:rPr lang="en-US" dirty="0" err="1"/>
              <a:t>dụ</a:t>
            </a:r>
            <a:r>
              <a:rPr lang="en-US" dirty="0"/>
              <a:t> </a:t>
            </a:r>
            <a:r>
              <a:rPr lang="en-US" dirty="0" err="1"/>
              <a:t>bằng</a:t>
            </a:r>
            <a:r>
              <a:rPr lang="en-US" dirty="0"/>
              <a:t> 1 </a:t>
            </a:r>
            <a:r>
              <a:rPr lang="en-US" dirty="0" err="1"/>
              <a:t>cách</a:t>
            </a:r>
            <a:r>
              <a:rPr lang="en-US" dirty="0"/>
              <a:t> </a:t>
            </a:r>
            <a:r>
              <a:rPr lang="en-US" dirty="0" err="1"/>
              <a:t>nào</a:t>
            </a:r>
            <a:r>
              <a:rPr lang="en-US" dirty="0"/>
              <a:t> </a:t>
            </a:r>
            <a:r>
              <a:rPr lang="en-US" dirty="0" err="1"/>
              <a:t>đó</a:t>
            </a:r>
            <a:r>
              <a:rPr lang="en-US" dirty="0"/>
              <a:t> app </a:t>
            </a:r>
            <a:r>
              <a:rPr lang="en-US" dirty="0" err="1"/>
              <a:t>bị</a:t>
            </a:r>
            <a:r>
              <a:rPr lang="en-US" dirty="0"/>
              <a:t> re-render </a:t>
            </a:r>
            <a:r>
              <a:rPr lang="en-US" dirty="0" err="1"/>
              <a:t>bởi</a:t>
            </a:r>
            <a:r>
              <a:rPr lang="en-US" dirty="0"/>
              <a:t> state </a:t>
            </a:r>
            <a:r>
              <a:rPr lang="en-US" dirty="0" err="1"/>
              <a:t>khác</a:t>
            </a:r>
            <a:r>
              <a:rPr lang="en-US" dirty="0"/>
              <a:t> -&gt;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chạy</a:t>
            </a:r>
            <a:r>
              <a:rPr lang="en-US" dirty="0"/>
              <a:t> </a:t>
            </a:r>
            <a:r>
              <a:rPr lang="en-US" dirty="0" err="1"/>
              <a:t>lại</a:t>
            </a:r>
            <a:r>
              <a:rPr lang="en-US" dirty="0"/>
              <a:t> 2 </a:t>
            </a:r>
            <a:r>
              <a:rPr lang="en-US" dirty="0" err="1"/>
              <a:t>dòng</a:t>
            </a:r>
            <a:r>
              <a:rPr lang="en-US" dirty="0"/>
              <a:t> code </a:t>
            </a:r>
            <a:r>
              <a:rPr lang="en-US" dirty="0" err="1"/>
              <a:t>đó</a:t>
            </a:r>
            <a:r>
              <a:rPr lang="en-US" dirty="0"/>
              <a:t> -&gt;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chạy</a:t>
            </a:r>
            <a:r>
              <a:rPr lang="en-US" dirty="0"/>
              <a:t> </a:t>
            </a:r>
            <a:r>
              <a:rPr lang="en-US" dirty="0" err="1"/>
              <a:t>lại</a:t>
            </a:r>
            <a:r>
              <a:rPr lang="en-US" dirty="0"/>
              <a:t> function </a:t>
            </a:r>
            <a:r>
              <a:rPr lang="en-US" dirty="0" err="1"/>
              <a:t>mới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maptypechange</a:t>
            </a:r>
            <a:r>
              <a:rPr lang="en-US" dirty="0"/>
              <a:t> -&gt; </a:t>
            </a:r>
            <a:r>
              <a:rPr lang="en-US" dirty="0" err="1"/>
              <a:t>như</a:t>
            </a:r>
            <a:r>
              <a:rPr lang="en-US" dirty="0"/>
              <a:t> </a:t>
            </a:r>
            <a:r>
              <a:rPr lang="en-US" dirty="0" err="1"/>
              <a:t>vậy</a:t>
            </a:r>
            <a:r>
              <a:rPr lang="en-US" dirty="0"/>
              <a:t> function </a:t>
            </a:r>
            <a:r>
              <a:rPr lang="en-US" dirty="0" err="1"/>
              <a:t>mới</a:t>
            </a:r>
            <a:r>
              <a:rPr lang="en-US" dirty="0"/>
              <a:t> pass </a:t>
            </a:r>
            <a:r>
              <a:rPr lang="en-US" dirty="0" err="1"/>
              <a:t>vào</a:t>
            </a:r>
            <a:r>
              <a:rPr lang="en-US" dirty="0"/>
              <a:t> -&gt; props </a:t>
            </a:r>
            <a:r>
              <a:rPr lang="en-US" dirty="0" err="1"/>
              <a:t>của</a:t>
            </a:r>
            <a:r>
              <a:rPr lang="en-US" dirty="0"/>
              <a:t> &lt;Map&gt;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mới</a:t>
            </a:r>
            <a:r>
              <a:rPr lang="en-US" dirty="0"/>
              <a:t> </a:t>
            </a:r>
            <a:r>
              <a:rPr lang="en-US" dirty="0" err="1"/>
              <a:t>lun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dirty="0"/>
              <a:t>-&gt; props </a:t>
            </a:r>
            <a:r>
              <a:rPr lang="en-US" dirty="0" err="1"/>
              <a:t>thay</a:t>
            </a:r>
            <a:r>
              <a:rPr lang="en-US" dirty="0"/>
              <a:t> </a:t>
            </a:r>
            <a:r>
              <a:rPr lang="en-US" dirty="0" err="1"/>
              <a:t>đổi</a:t>
            </a:r>
            <a:r>
              <a:rPr lang="en-US" dirty="0"/>
              <a:t> -&gt; &lt;Map&gt; </a:t>
            </a:r>
            <a:r>
              <a:rPr lang="en-US" dirty="0" err="1"/>
              <a:t>bị</a:t>
            </a:r>
            <a:r>
              <a:rPr lang="en-US" dirty="0"/>
              <a:t> re-render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dirty="0">
                <a:sym typeface="Wingdings" panose="05000000000000000000" pitchFamily="2" charset="2"/>
              </a:rPr>
              <a:t></a:t>
            </a:r>
            <a:r>
              <a:rPr lang="en-US" dirty="0" err="1">
                <a:sym typeface="Wingdings" panose="05000000000000000000" pitchFamily="2" charset="2"/>
              </a:rPr>
              <a:t>Sử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dụng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useCall</a:t>
            </a:r>
            <a:r>
              <a:rPr lang="en-US" dirty="0">
                <a:sym typeface="Wingdings" panose="05000000000000000000" pitchFamily="2" charset="2"/>
              </a:rPr>
              <a:t> back + empty dependency</a:t>
            </a:r>
            <a:endParaRPr lang="en-US" dirty="0"/>
          </a:p>
        </p:txBody>
      </p:sp>
      <p:sp>
        <p:nvSpPr>
          <p:cNvPr id="308" name="Google Shape;308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vi-VN" dirty="0"/>
              <a:t>Là một</a:t>
            </a:r>
            <a:r>
              <a:rPr lang="en-US" dirty="0"/>
              <a:t> </a:t>
            </a:r>
            <a:r>
              <a:rPr lang="vi-VN" dirty="0"/>
              <a:t>react hooks giúp mình tạo ra một memoized </a:t>
            </a:r>
            <a:r>
              <a:rPr lang="en-US" dirty="0"/>
              <a:t>value</a:t>
            </a:r>
            <a:r>
              <a:rPr lang="vi-VN" dirty="0"/>
              <a:t> và chỉ tạo ra </a:t>
            </a:r>
            <a:r>
              <a:rPr lang="en-US" dirty="0"/>
              <a:t>value </a:t>
            </a:r>
            <a:r>
              <a:rPr lang="vi-VN" dirty="0"/>
              <a:t>mới khi dependencies thay đổi. 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vi-VN" dirty="0"/>
              <a:t>Nhận vào 2 tham số: 1 là function, 2 là dependencies. 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vi-VN" dirty="0"/>
              <a:t>Return memorized</a:t>
            </a:r>
            <a:r>
              <a:rPr lang="en-US" dirty="0"/>
              <a:t> value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vi-VN" dirty="0"/>
              <a:t>Chỉ tạo ra </a:t>
            </a:r>
            <a:r>
              <a:rPr lang="en-US" dirty="0"/>
              <a:t>value </a:t>
            </a:r>
            <a:r>
              <a:rPr lang="vi-VN" dirty="0"/>
              <a:t>mới khi dependencies thay đổi. 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vi-VN" dirty="0"/>
              <a:t>Nếu dùng empty dependencies thì không bao giờ 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toán</a:t>
            </a:r>
            <a:r>
              <a:rPr lang="en-US" dirty="0"/>
              <a:t> </a:t>
            </a:r>
            <a:r>
              <a:rPr lang="en-US" dirty="0" err="1"/>
              <a:t>lại</a:t>
            </a:r>
            <a:r>
              <a:rPr lang="en-US" dirty="0"/>
              <a:t> value </a:t>
            </a:r>
            <a:r>
              <a:rPr lang="vi-VN" dirty="0"/>
              <a:t>mới.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dirty="0" err="1"/>
              <a:t>Ví</a:t>
            </a:r>
            <a:r>
              <a:rPr lang="en-US" dirty="0"/>
              <a:t> </a:t>
            </a:r>
            <a:r>
              <a:rPr lang="en-US" dirty="0" err="1"/>
              <a:t>dụ</a:t>
            </a:r>
            <a:r>
              <a:rPr lang="en-US" dirty="0"/>
              <a:t>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sz="1200" b="0" i="0" u="none" strike="noStrike" cap="none" dirty="0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Data = [{}, {}, {}]; =&gt;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lun</a:t>
            </a:r>
            <a:r>
              <a:rPr lang="en-US" sz="1200" b="0" i="0" u="none" strike="noStrike" cap="none" dirty="0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ko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thay</a:t>
            </a:r>
            <a:r>
              <a:rPr lang="en-US" sz="1200" b="0" i="0" u="none" strike="noStrike" cap="none" dirty="0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đổi</a:t>
            </a:r>
            <a:endParaRPr lang="en-US" sz="1200" b="0" i="0" u="none" strike="noStrike" cap="none" dirty="0">
              <a:solidFill>
                <a:srgbClr val="000000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tabLst/>
              <a:defRPr/>
            </a:pPr>
            <a:r>
              <a:rPr lang="en-US" dirty="0" err="1"/>
              <a:t>Giả</a:t>
            </a:r>
            <a:r>
              <a:rPr lang="en-US" dirty="0"/>
              <a:t> </a:t>
            </a:r>
            <a:r>
              <a:rPr lang="en-US" dirty="0" err="1"/>
              <a:t>dụ</a:t>
            </a:r>
            <a:r>
              <a:rPr lang="en-US" dirty="0"/>
              <a:t> </a:t>
            </a:r>
            <a:r>
              <a:rPr lang="en-US" dirty="0" err="1"/>
              <a:t>bằng</a:t>
            </a:r>
            <a:r>
              <a:rPr lang="en-US" dirty="0"/>
              <a:t> 1 </a:t>
            </a:r>
            <a:r>
              <a:rPr lang="en-US" dirty="0" err="1"/>
              <a:t>cách</a:t>
            </a:r>
            <a:r>
              <a:rPr lang="en-US" dirty="0"/>
              <a:t> </a:t>
            </a:r>
            <a:r>
              <a:rPr lang="en-US" dirty="0" err="1"/>
              <a:t>nào</a:t>
            </a:r>
            <a:r>
              <a:rPr lang="en-US" dirty="0"/>
              <a:t> </a:t>
            </a:r>
            <a:r>
              <a:rPr lang="en-US" dirty="0" err="1"/>
              <a:t>đó</a:t>
            </a:r>
            <a:r>
              <a:rPr lang="en-US" dirty="0"/>
              <a:t> app </a:t>
            </a:r>
            <a:r>
              <a:rPr lang="en-US" dirty="0" err="1"/>
              <a:t>bị</a:t>
            </a:r>
            <a:r>
              <a:rPr lang="en-US" dirty="0"/>
              <a:t> re-render </a:t>
            </a:r>
            <a:r>
              <a:rPr lang="en-US" dirty="0" err="1"/>
              <a:t>bởi</a:t>
            </a:r>
            <a:r>
              <a:rPr lang="en-US" dirty="0"/>
              <a:t> state </a:t>
            </a:r>
            <a:r>
              <a:rPr lang="en-US" dirty="0" err="1"/>
              <a:t>khác</a:t>
            </a:r>
            <a:r>
              <a:rPr lang="en-US" dirty="0"/>
              <a:t> -&gt;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chạy</a:t>
            </a:r>
            <a:r>
              <a:rPr lang="en-US" dirty="0"/>
              <a:t> </a:t>
            </a:r>
            <a:r>
              <a:rPr lang="en-US" dirty="0" err="1"/>
              <a:t>lại</a:t>
            </a:r>
            <a:r>
              <a:rPr lang="en-US" dirty="0"/>
              <a:t> 2 </a:t>
            </a:r>
            <a:r>
              <a:rPr lang="en-US" dirty="0" err="1"/>
              <a:t>dòng</a:t>
            </a:r>
            <a:r>
              <a:rPr lang="en-US" dirty="0"/>
              <a:t> code </a:t>
            </a:r>
            <a:r>
              <a:rPr lang="en-US" dirty="0" err="1"/>
              <a:t>đó</a:t>
            </a:r>
            <a:r>
              <a:rPr lang="en-US" dirty="0"/>
              <a:t> -&gt; data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đc</a:t>
            </a:r>
            <a:r>
              <a:rPr lang="en-US" dirty="0"/>
              <a:t> </a:t>
            </a:r>
            <a:r>
              <a:rPr lang="en-US" dirty="0" err="1"/>
              <a:t>tạo</a:t>
            </a:r>
            <a:r>
              <a:rPr lang="en-US" dirty="0"/>
              <a:t> </a:t>
            </a:r>
            <a:r>
              <a:rPr lang="en-US" dirty="0" err="1"/>
              <a:t>mới</a:t>
            </a:r>
            <a:r>
              <a:rPr lang="en-US" dirty="0"/>
              <a:t>, </a:t>
            </a:r>
            <a:r>
              <a:rPr lang="en-US" dirty="0" err="1"/>
              <a:t>và</a:t>
            </a:r>
            <a:r>
              <a:rPr lang="en-US" dirty="0"/>
              <a:t> pass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cái</a:t>
            </a:r>
            <a:r>
              <a:rPr lang="en-US" dirty="0"/>
              <a:t> Map -&gt; props </a:t>
            </a:r>
            <a:r>
              <a:rPr lang="en-US" dirty="0" err="1"/>
              <a:t>của</a:t>
            </a:r>
            <a:r>
              <a:rPr lang="en-US" dirty="0"/>
              <a:t> &lt;Map&gt;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mới</a:t>
            </a:r>
            <a:r>
              <a:rPr lang="en-US" dirty="0"/>
              <a:t> </a:t>
            </a:r>
            <a:r>
              <a:rPr lang="en-US" dirty="0" err="1"/>
              <a:t>lun</a:t>
            </a:r>
            <a:r>
              <a:rPr lang="en-US" dirty="0"/>
              <a:t> -&gt; Map </a:t>
            </a:r>
            <a:r>
              <a:rPr lang="en-US" dirty="0" err="1"/>
              <a:t>bị</a:t>
            </a:r>
            <a:r>
              <a:rPr lang="en-US" dirty="0"/>
              <a:t> re-render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tabLst/>
              <a:defRPr/>
            </a:pPr>
            <a:r>
              <a:rPr lang="en-US" dirty="0" err="1"/>
              <a:t>useCallback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useMemo</a:t>
            </a:r>
            <a:r>
              <a:rPr lang="en-US" dirty="0"/>
              <a:t>: dung </a:t>
            </a:r>
            <a:r>
              <a:rPr lang="en-US" dirty="0" err="1"/>
              <a:t>kĩ</a:t>
            </a:r>
            <a:r>
              <a:rPr lang="en-US" dirty="0"/>
              <a:t> </a:t>
            </a:r>
            <a:r>
              <a:rPr lang="en-US" dirty="0" err="1"/>
              <a:t>thuật</a:t>
            </a:r>
            <a:r>
              <a:rPr lang="en-US" dirty="0"/>
              <a:t> </a:t>
            </a:r>
            <a:r>
              <a:rPr lang="en-US" dirty="0" err="1"/>
              <a:t>memoization</a:t>
            </a:r>
            <a:r>
              <a:rPr lang="en-US" dirty="0"/>
              <a:t>, d</a:t>
            </a:r>
            <a:r>
              <a:rPr lang="vi-VN" dirty="0"/>
              <a:t>ùng để hạn chế những lần re-render dư thừa (micro improvements)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nên</a:t>
            </a:r>
            <a:r>
              <a:rPr lang="en-US" dirty="0"/>
              <a:t> </a:t>
            </a:r>
            <a:r>
              <a:rPr lang="en-US" dirty="0" err="1"/>
              <a:t>dùng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tất</a:t>
            </a:r>
            <a:r>
              <a:rPr lang="en-US" dirty="0"/>
              <a:t> </a:t>
            </a:r>
            <a:r>
              <a:rPr lang="en-US" dirty="0" err="1"/>
              <a:t>cả</a:t>
            </a:r>
            <a:r>
              <a:rPr lang="en-US" dirty="0"/>
              <a:t> components.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dirty="0" err="1"/>
              <a:t>Nên</a:t>
            </a:r>
            <a:r>
              <a:rPr lang="en-US" dirty="0"/>
              <a:t> </a:t>
            </a:r>
            <a:r>
              <a:rPr lang="en-US" dirty="0" err="1"/>
              <a:t>dùng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: </a:t>
            </a:r>
            <a:r>
              <a:rPr lang="en-US" dirty="0" err="1"/>
              <a:t>đồ</a:t>
            </a:r>
            <a:r>
              <a:rPr lang="en-US" dirty="0"/>
              <a:t> </a:t>
            </a:r>
            <a:r>
              <a:rPr lang="en-US" dirty="0" err="1"/>
              <a:t>thị</a:t>
            </a:r>
            <a:r>
              <a:rPr lang="en-US" dirty="0"/>
              <a:t>, </a:t>
            </a:r>
            <a:r>
              <a:rPr lang="en-US" dirty="0" err="1"/>
              <a:t>biểu</a:t>
            </a:r>
            <a:r>
              <a:rPr lang="en-US" dirty="0"/>
              <a:t> </a:t>
            </a:r>
            <a:r>
              <a:rPr lang="en-US" dirty="0" err="1"/>
              <a:t>đồ</a:t>
            </a:r>
            <a:r>
              <a:rPr lang="en-US" dirty="0"/>
              <a:t>, animations, </a:t>
            </a:r>
            <a:r>
              <a:rPr lang="en-US" dirty="0" err="1"/>
              <a:t>những</a:t>
            </a:r>
            <a:r>
              <a:rPr lang="en-US" dirty="0"/>
              <a:t> component </a:t>
            </a:r>
            <a:r>
              <a:rPr lang="en-US" dirty="0" err="1"/>
              <a:t>nặng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render.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dirty="0" err="1"/>
              <a:t>Chỉ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micro improvements (</a:t>
            </a:r>
            <a:r>
              <a:rPr lang="en-US" dirty="0" err="1"/>
              <a:t>rất</a:t>
            </a:r>
            <a:r>
              <a:rPr lang="en-US" dirty="0"/>
              <a:t> </a:t>
            </a:r>
            <a:r>
              <a:rPr lang="en-US" dirty="0" err="1"/>
              <a:t>nhỏ</a:t>
            </a:r>
            <a:r>
              <a:rPr lang="en-US" dirty="0"/>
              <a:t>, ko </a:t>
            </a:r>
            <a:r>
              <a:rPr lang="en-US" dirty="0" err="1"/>
              <a:t>đáng</a:t>
            </a:r>
            <a:r>
              <a:rPr lang="en-US" dirty="0"/>
              <a:t> </a:t>
            </a:r>
            <a:r>
              <a:rPr lang="en-US" dirty="0" err="1"/>
              <a:t>kể</a:t>
            </a:r>
            <a:r>
              <a:rPr lang="en-US" dirty="0"/>
              <a:t>)</a:t>
            </a:r>
          </a:p>
        </p:txBody>
      </p:sp>
      <p:sp>
        <p:nvSpPr>
          <p:cNvPr id="319" name="Google Shape;319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5" name="Google Shape;635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5" name="Google Shape;635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8137549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24b5433a55d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330" name="Google Shape;330;g24b5433a55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5" name="Google Shape;635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4257673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24b5433a55d_0_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338" name="Google Shape;338;g24b5433a55d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24b5433a55d_0_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345" name="Google Shape;345;g24b5433a55d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24b5433a55d_0_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354" name="Google Shape;354;g24b5433a55d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24b5433a55d_0_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361" name="Google Shape;361;g24b5433a55d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24b5433a55d_0_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368" name="Google Shape;368;g24b5433a55d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24b5433a55d_0_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377" name="Google Shape;377;g24b5433a55d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24b5433a55d_0_4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384" name="Google Shape;384;g24b5433a55d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dirty="0" err="1"/>
              <a:t>Đây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tổng</a:t>
            </a:r>
            <a:r>
              <a:rPr lang="en-US" dirty="0"/>
              <a:t> </a:t>
            </a:r>
            <a:r>
              <a:rPr lang="en-US" dirty="0" err="1"/>
              <a:t>quan</a:t>
            </a:r>
            <a:r>
              <a:rPr lang="en-US" dirty="0"/>
              <a:t> code </a:t>
            </a:r>
            <a:r>
              <a:rPr lang="en-US" dirty="0" err="1"/>
              <a:t>của</a:t>
            </a:r>
            <a:r>
              <a:rPr lang="en-US" dirty="0"/>
              <a:t> 1 class component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dirty="0"/>
              <a:t>Import </a:t>
            </a:r>
            <a:r>
              <a:rPr lang="en-US" dirty="0" err="1"/>
              <a:t>những</a:t>
            </a:r>
            <a:r>
              <a:rPr lang="en-US" dirty="0"/>
              <a:t> </a:t>
            </a:r>
            <a:r>
              <a:rPr lang="en-US" dirty="0" err="1"/>
              <a:t>thư</a:t>
            </a:r>
            <a:r>
              <a:rPr lang="en-US" dirty="0"/>
              <a:t> </a:t>
            </a:r>
            <a:r>
              <a:rPr lang="en-US" dirty="0" err="1"/>
              <a:t>viện</a:t>
            </a:r>
            <a:r>
              <a:rPr lang="en-US" dirty="0"/>
              <a:t>, </a:t>
            </a:r>
            <a:r>
              <a:rPr lang="en-US" dirty="0" err="1"/>
              <a:t>những</a:t>
            </a:r>
            <a:r>
              <a:rPr lang="en-US" dirty="0"/>
              <a:t> file </a:t>
            </a:r>
            <a:r>
              <a:rPr lang="en-US" dirty="0" err="1"/>
              <a:t>css</a:t>
            </a:r>
            <a:r>
              <a:rPr lang="en-US" dirty="0"/>
              <a:t>, </a:t>
            </a:r>
            <a:r>
              <a:rPr lang="en-US" dirty="0" err="1"/>
              <a:t>img</a:t>
            </a:r>
            <a:r>
              <a:rPr lang="en-US" dirty="0"/>
              <a:t>,…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dirty="0"/>
              <a:t>Class name </a:t>
            </a:r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dirty="0" err="1"/>
              <a:t>thừa</a:t>
            </a:r>
            <a:r>
              <a:rPr lang="en-US" dirty="0"/>
              <a:t> </a:t>
            </a:r>
            <a:r>
              <a:rPr lang="en-US" dirty="0" err="1"/>
              <a:t>react.component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1 </a:t>
            </a:r>
            <a:r>
              <a:rPr lang="en-US" dirty="0" err="1"/>
              <a:t>phương</a:t>
            </a:r>
            <a:r>
              <a:rPr lang="en-US" dirty="0"/>
              <a:t> </a:t>
            </a:r>
            <a:r>
              <a:rPr lang="en-US" dirty="0" err="1"/>
              <a:t>thức</a:t>
            </a:r>
            <a:r>
              <a:rPr lang="en-US" dirty="0"/>
              <a:t> render </a:t>
            </a:r>
            <a:r>
              <a:rPr lang="en-US" dirty="0" err="1"/>
              <a:t>chung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return </a:t>
            </a:r>
            <a:r>
              <a:rPr lang="en-US" dirty="0" err="1"/>
              <a:t>về</a:t>
            </a:r>
            <a:r>
              <a:rPr lang="en-US" dirty="0"/>
              <a:t> 1 DOM element (ở </a:t>
            </a:r>
            <a:r>
              <a:rPr lang="en-US" dirty="0" err="1"/>
              <a:t>đây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div)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cuối</a:t>
            </a:r>
            <a:r>
              <a:rPr lang="en-US" dirty="0"/>
              <a:t> </a:t>
            </a:r>
            <a:r>
              <a:rPr lang="en-US" dirty="0" err="1"/>
              <a:t>cùng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export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ở </a:t>
            </a:r>
            <a:r>
              <a:rPr lang="en-US" dirty="0" err="1"/>
              <a:t>những</a:t>
            </a:r>
            <a:r>
              <a:rPr lang="en-US" dirty="0"/>
              <a:t> </a:t>
            </a:r>
            <a:r>
              <a:rPr lang="en-US" dirty="0" err="1"/>
              <a:t>nơi</a:t>
            </a:r>
            <a:r>
              <a:rPr lang="en-US" dirty="0"/>
              <a:t> </a:t>
            </a:r>
            <a:r>
              <a:rPr lang="en-US" dirty="0" err="1"/>
              <a:t>khác</a:t>
            </a:r>
            <a:endParaRPr dirty="0"/>
          </a:p>
        </p:txBody>
      </p:sp>
      <p:sp>
        <p:nvSpPr>
          <p:cNvPr id="139" name="Google Shape;13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24b5433a55d_0_5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391" name="Google Shape;391;g24b5433a55d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24b5433a55d_0_6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401" name="Google Shape;401;g24b5433a55d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24b5433a55d_0_6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409" name="Google Shape;409;g24b5433a55d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24b5433a55d_0_7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417" name="Google Shape;417;g24b5433a55d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24b5433a55d_0_8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424" name="Google Shape;424;g24b5433a55d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24b5433a55d_0_8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432" name="Google Shape;432;g24b5433a55d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24b5433a55d_0_10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440" name="Google Shape;440;g24b5433a55d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24b5433a55d_0_10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447" name="Google Shape;447;g24b5433a55d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24b5433a55d_0_1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456" name="Google Shape;456;g24b5433a55d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24b5433a55d_0_1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463" name="Google Shape;463;g24b5433a55d_0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dirty="0"/>
              <a:t>Unable to use life cycle in function component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dirty="0"/>
              <a:t>Stateless</a:t>
            </a:r>
            <a:endParaRPr dirty="0"/>
          </a:p>
        </p:txBody>
      </p:sp>
      <p:sp>
        <p:nvSpPr>
          <p:cNvPr id="146" name="Google Shape;14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24b5433a55d_0_1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471" name="Google Shape;471;g24b5433a55d_0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24b5433a55d_0_1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479" name="Google Shape;479;g24b5433a55d_0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486" name="Google Shape;486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  <p:sp>
        <p:nvSpPr>
          <p:cNvPr id="155" name="Google Shape;15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dirty="0" err="1"/>
              <a:t>Bản</a:t>
            </a:r>
            <a:r>
              <a:rPr lang="en-US" dirty="0"/>
              <a:t> </a:t>
            </a:r>
            <a:r>
              <a:rPr lang="en-US" dirty="0" err="1"/>
              <a:t>chất</a:t>
            </a:r>
            <a:r>
              <a:rPr lang="en-US" dirty="0"/>
              <a:t> JS </a:t>
            </a:r>
            <a:r>
              <a:rPr lang="en-US" dirty="0" err="1"/>
              <a:t>là</a:t>
            </a:r>
            <a:r>
              <a:rPr lang="en-US" dirty="0"/>
              <a:t> function programming, </a:t>
            </a:r>
            <a:r>
              <a:rPr lang="en-US" dirty="0" err="1"/>
              <a:t>nhưng</a:t>
            </a:r>
            <a:r>
              <a:rPr lang="en-US" dirty="0"/>
              <a:t> react </a:t>
            </a:r>
            <a:r>
              <a:rPr lang="en-US" dirty="0" err="1"/>
              <a:t>lại</a:t>
            </a:r>
            <a:r>
              <a:rPr lang="en-US" dirty="0"/>
              <a:t> </a:t>
            </a:r>
            <a:r>
              <a:rPr lang="en-US" dirty="0" err="1"/>
              <a:t>làm</a:t>
            </a:r>
            <a:r>
              <a:rPr lang="en-US" dirty="0"/>
              <a:t> </a:t>
            </a:r>
            <a:r>
              <a:rPr lang="en-US" dirty="0" err="1"/>
              <a:t>việc</a:t>
            </a:r>
            <a:r>
              <a:rPr lang="en-US" dirty="0"/>
              <a:t> vs class component </a:t>
            </a:r>
            <a:r>
              <a:rPr lang="en-US" dirty="0" err="1"/>
              <a:t>quá</a:t>
            </a:r>
            <a:r>
              <a:rPr lang="en-US" dirty="0"/>
              <a:t> </a:t>
            </a:r>
            <a:r>
              <a:rPr lang="en-US" dirty="0" err="1"/>
              <a:t>nhiều</a:t>
            </a:r>
            <a:r>
              <a:rPr lang="en-US" dirty="0"/>
              <a:t> -&gt; hook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đời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bù</a:t>
            </a:r>
            <a:r>
              <a:rPr lang="en-US" dirty="0"/>
              <a:t> </a:t>
            </a:r>
            <a:r>
              <a:rPr lang="en-US" dirty="0" err="1"/>
              <a:t>đắp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function component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vi-VN" dirty="0"/>
              <a:t>Feature mới được add vào từ version 16.8 của React. 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vi-VN" dirty="0"/>
              <a:t>Giúp mình có thể dùng state, life cycle và các features khác của React mà không cần dùng tới class. 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vi-VN" dirty="0"/>
              <a:t>Hooks có thể hiểu nôm na là một cái function được hook-into vào các features của React và sẽ được gọi khi cần thiết.</a:t>
            </a:r>
            <a:endParaRPr lang="en-US" dirty="0"/>
          </a:p>
        </p:txBody>
      </p:sp>
      <p:sp>
        <p:nvSpPr>
          <p:cNvPr id="164" name="Google Shape;16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dirty="0"/>
              <a:t>No breaking changes. </a:t>
            </a:r>
            <a:endParaRPr lang="vi-V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vi-VN" dirty="0"/>
              <a:t>Khi muốn dùng state, life cycle, ... mà không thích làm việc với class (OOP). 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dùng</a:t>
            </a:r>
            <a:r>
              <a:rPr lang="en-US" dirty="0"/>
              <a:t> </a:t>
            </a:r>
            <a:r>
              <a:rPr lang="en-US" dirty="0" err="1"/>
              <a:t>vừa</a:t>
            </a:r>
            <a:r>
              <a:rPr lang="en-US" dirty="0"/>
              <a:t> class component </a:t>
            </a:r>
            <a:r>
              <a:rPr lang="en-US" dirty="0" err="1"/>
              <a:t>cũ</a:t>
            </a:r>
            <a:r>
              <a:rPr lang="en-US" dirty="0"/>
              <a:t>, </a:t>
            </a:r>
            <a:r>
              <a:rPr lang="en-US" dirty="0" err="1"/>
              <a:t>vừa</a:t>
            </a:r>
            <a:r>
              <a:rPr lang="en-US" dirty="0"/>
              <a:t> </a:t>
            </a:r>
            <a:r>
              <a:rPr lang="en-US" dirty="0" err="1"/>
              <a:t>dùng</a:t>
            </a:r>
            <a:r>
              <a:rPr lang="en-US" dirty="0"/>
              <a:t> </a:t>
            </a:r>
            <a:r>
              <a:rPr lang="en-US" dirty="0" err="1"/>
              <a:t>thử</a:t>
            </a:r>
            <a:r>
              <a:rPr lang="en-US" dirty="0"/>
              <a:t> </a:t>
            </a:r>
            <a:r>
              <a:rPr lang="en-US" dirty="0" err="1"/>
              <a:t>nghiệm</a:t>
            </a:r>
            <a:r>
              <a:rPr lang="en-US" dirty="0"/>
              <a:t> react hooks </a:t>
            </a:r>
            <a:r>
              <a:rPr lang="en-US" dirty="0" err="1"/>
              <a:t>cho</a:t>
            </a:r>
            <a:r>
              <a:rPr lang="en-US" dirty="0"/>
              <a:t> component </a:t>
            </a:r>
            <a:r>
              <a:rPr lang="en-US" dirty="0" err="1"/>
              <a:t>mới</a:t>
            </a:r>
            <a:r>
              <a:rPr lang="en-US" dirty="0"/>
              <a:t>. </a:t>
            </a:r>
            <a:r>
              <a:rPr lang="en-US" dirty="0" err="1"/>
              <a:t>Loại</a:t>
            </a:r>
            <a:r>
              <a:rPr lang="en-US" dirty="0"/>
              <a:t> </a:t>
            </a:r>
            <a:r>
              <a:rPr lang="en-US" dirty="0" err="1"/>
              <a:t>bỏ</a:t>
            </a:r>
            <a:r>
              <a:rPr lang="en-US" dirty="0"/>
              <a:t> </a:t>
            </a:r>
            <a:r>
              <a:rPr lang="en-US" dirty="0" err="1"/>
              <a:t>rào</a:t>
            </a:r>
            <a:r>
              <a:rPr lang="en-US" dirty="0"/>
              <a:t> </a:t>
            </a:r>
            <a:r>
              <a:rPr lang="en-US" dirty="0" err="1"/>
              <a:t>cản</a:t>
            </a:r>
            <a:r>
              <a:rPr lang="en-US" dirty="0"/>
              <a:t> OOP. (this, super(props), ...)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lang="vi-V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vi-VN" b="1" dirty="0"/>
              <a:t>Lưu ý: Chỉ sử dụng được cho function component, không dùng cho class</a:t>
            </a:r>
          </a:p>
        </p:txBody>
      </p:sp>
      <p:sp>
        <p:nvSpPr>
          <p:cNvPr id="177" name="Google Shape;17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5" name="Google Shape;635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235699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 2">
  <p:cSld name="OPEN 2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2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1998" cy="685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29" descr="Graphical user interface, application&#10;&#10;Description automatically generated with medium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1998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29"/>
          <p:cNvSpPr txBox="1">
            <a:spLocks noGrp="1"/>
          </p:cNvSpPr>
          <p:nvPr>
            <p:ph type="title"/>
          </p:nvPr>
        </p:nvSpPr>
        <p:spPr>
          <a:xfrm>
            <a:off x="1011728" y="1653993"/>
            <a:ext cx="10168544" cy="614421"/>
          </a:xfrm>
          <a:prstGeom prst="rect">
            <a:avLst/>
          </a:prstGeom>
          <a:noFill/>
          <a:ln>
            <a:noFill/>
          </a:ln>
          <a:effectLst>
            <a:outerShdw blurRad="52875" dist="38100" dir="2700000" algn="tl" rotWithShape="0">
              <a:srgbClr val="000000">
                <a:alpha val="4313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Lato Black"/>
              <a:buNone/>
              <a:defRPr sz="4000" b="1" i="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9"/>
          <p:cNvSpPr txBox="1">
            <a:spLocks noGrp="1"/>
          </p:cNvSpPr>
          <p:nvPr>
            <p:ph type="body" idx="1"/>
          </p:nvPr>
        </p:nvSpPr>
        <p:spPr>
          <a:xfrm>
            <a:off x="1011728" y="2273609"/>
            <a:ext cx="10168544" cy="614421"/>
          </a:xfrm>
          <a:prstGeom prst="rect">
            <a:avLst/>
          </a:prstGeom>
          <a:noFill/>
          <a:ln>
            <a:noFill/>
          </a:ln>
          <a:effectLst>
            <a:outerShdw blurRad="52875" dist="38100" dir="2700000" algn="tl" rotWithShape="0">
              <a:srgbClr val="000000">
                <a:alpha val="431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B0F0"/>
              </a:buClr>
              <a:buSzPts val="2800"/>
              <a:buNone/>
              <a:defRPr sz="4000" b="1" i="0">
                <a:solidFill>
                  <a:srgbClr val="00B0F0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29"/>
          <p:cNvSpPr txBox="1">
            <a:spLocks noGrp="1"/>
          </p:cNvSpPr>
          <p:nvPr>
            <p:ph type="body" idx="2"/>
          </p:nvPr>
        </p:nvSpPr>
        <p:spPr>
          <a:xfrm>
            <a:off x="1011728" y="4302295"/>
            <a:ext cx="10168544" cy="466950"/>
          </a:xfrm>
          <a:prstGeom prst="rect">
            <a:avLst/>
          </a:prstGeom>
          <a:noFill/>
          <a:ln>
            <a:noFill/>
          </a:ln>
          <a:effectLst>
            <a:outerShdw blurRad="52875" dist="38100" dir="2700000" algn="tl" rotWithShape="0">
              <a:srgbClr val="000000">
                <a:alpha val="431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000" b="0" i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" name="Google Shape;21;p29"/>
          <p:cNvSpPr txBox="1">
            <a:spLocks noGrp="1"/>
          </p:cNvSpPr>
          <p:nvPr>
            <p:ph type="body" idx="3"/>
          </p:nvPr>
        </p:nvSpPr>
        <p:spPr>
          <a:xfrm>
            <a:off x="3771204" y="5278160"/>
            <a:ext cx="4649592" cy="303159"/>
          </a:xfrm>
          <a:prstGeom prst="rect">
            <a:avLst/>
          </a:prstGeom>
          <a:noFill/>
          <a:ln>
            <a:noFill/>
          </a:ln>
          <a:effectLst>
            <a:outerShdw blurRad="52875" dist="38100" dir="2700000" algn="tl" rotWithShape="0">
              <a:srgbClr val="000000">
                <a:alpha val="431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200" b="0" i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8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38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81" name="Google Shape;81;p38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38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83" name="Google Shape;83;p38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4" name="Google Shape;84;p3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3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3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3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3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3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3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4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4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4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41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41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99" name="Google Shape;99;p41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00" name="Google Shape;100;p4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4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4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4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42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106" name="Google Shape;106;p42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07" name="Google Shape;107;p4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4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4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4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43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3" name="Google Shape;113;p4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4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4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44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44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9" name="Google Shape;119;p4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4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4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 1">
  <p:cSld name="OPEN 1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30" descr="A group of people standing in front of a blue wall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30"/>
          <p:cNvSpPr/>
          <p:nvPr/>
        </p:nvSpPr>
        <p:spPr>
          <a:xfrm>
            <a:off x="2074690" y="618503"/>
            <a:ext cx="20355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900" b="0" i="0" u="none" strike="noStrike" cap="none">
                <a:solidFill>
                  <a:srgbClr val="43515B"/>
                </a:solidFill>
                <a:latin typeface="Lato"/>
                <a:ea typeface="Lato"/>
                <a:cs typeface="Lato"/>
                <a:sym typeface="Lato"/>
              </a:rPr>
              <a:t>|     A KMS Company</a:t>
            </a:r>
            <a:endParaRPr sz="900" b="0" i="0" u="none" strike="noStrike" cap="none">
              <a:solidFill>
                <a:srgbClr val="43515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" name="Google Shape;25;p30" descr="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7700" y="495300"/>
            <a:ext cx="1278916" cy="479242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30"/>
          <p:cNvSpPr txBox="1">
            <a:spLocks noGrp="1"/>
          </p:cNvSpPr>
          <p:nvPr>
            <p:ph type="body" idx="1"/>
          </p:nvPr>
        </p:nvSpPr>
        <p:spPr>
          <a:xfrm>
            <a:off x="554529" y="3552226"/>
            <a:ext cx="5855578" cy="479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000" b="0" i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" name="Google Shape;27;p30"/>
          <p:cNvSpPr txBox="1">
            <a:spLocks noGrp="1"/>
          </p:cNvSpPr>
          <p:nvPr>
            <p:ph type="body" idx="2"/>
          </p:nvPr>
        </p:nvSpPr>
        <p:spPr>
          <a:xfrm>
            <a:off x="542171" y="2128462"/>
            <a:ext cx="5855578" cy="479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3400" b="1" i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" name="Google Shape;28;p30"/>
          <p:cNvSpPr txBox="1">
            <a:spLocks noGrp="1"/>
          </p:cNvSpPr>
          <p:nvPr>
            <p:ph type="body" idx="3"/>
          </p:nvPr>
        </p:nvSpPr>
        <p:spPr>
          <a:xfrm>
            <a:off x="542170" y="2654555"/>
            <a:ext cx="5855577" cy="479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B0F0"/>
              </a:buClr>
              <a:buSzPts val="2800"/>
              <a:buNone/>
              <a:defRPr sz="3400" b="1" i="0">
                <a:solidFill>
                  <a:srgbClr val="00B0F0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" name="Google Shape;29;p30"/>
          <p:cNvSpPr txBox="1">
            <a:spLocks noGrp="1"/>
          </p:cNvSpPr>
          <p:nvPr>
            <p:ph type="body" idx="4"/>
          </p:nvPr>
        </p:nvSpPr>
        <p:spPr>
          <a:xfrm>
            <a:off x="554528" y="4667661"/>
            <a:ext cx="4649592" cy="466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200" b="0" i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REESTYLE SLIDE 6">
  <p:cSld name="FREESTYLE SLIDE 6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31" descr="Chart, scatter chart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" name="Google Shape;32;p31"/>
          <p:cNvGrpSpPr/>
          <p:nvPr/>
        </p:nvGrpSpPr>
        <p:grpSpPr>
          <a:xfrm>
            <a:off x="9101352" y="495300"/>
            <a:ext cx="2552842" cy="353779"/>
            <a:chOff x="9101352" y="495300"/>
            <a:chExt cx="2552842" cy="353779"/>
          </a:xfrm>
        </p:grpSpPr>
        <p:sp>
          <p:nvSpPr>
            <p:cNvPr id="33" name="Google Shape;33;p31"/>
            <p:cNvSpPr/>
            <p:nvPr/>
          </p:nvSpPr>
          <p:spPr>
            <a:xfrm>
              <a:off x="9563556" y="509489"/>
              <a:ext cx="2090638" cy="2616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100" b="0" i="0" u="none" strike="noStrike" cap="none">
                  <a:solidFill>
                    <a:srgbClr val="43515B"/>
                  </a:solidFill>
                  <a:latin typeface="Lato Light"/>
                  <a:ea typeface="Lato Light"/>
                  <a:cs typeface="Lato Light"/>
                  <a:sym typeface="Lato Light"/>
                </a:rPr>
                <a:t>|    Proprietary and Confidential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4" name="Google Shape;34;p31" descr="Icon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9101352" y="495300"/>
              <a:ext cx="351497" cy="35377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5" name="Google Shape;35;p31"/>
          <p:cNvSpPr txBox="1">
            <a:spLocks noGrp="1"/>
          </p:cNvSpPr>
          <p:nvPr>
            <p:ph type="title"/>
          </p:nvPr>
        </p:nvSpPr>
        <p:spPr>
          <a:xfrm>
            <a:off x="565168" y="423071"/>
            <a:ext cx="4660884" cy="432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2400" b="1" i="0">
                <a:solidFill>
                  <a:srgbClr val="00B0F0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31"/>
          <p:cNvSpPr txBox="1">
            <a:spLocks noGrp="1"/>
          </p:cNvSpPr>
          <p:nvPr>
            <p:ph type="body" idx="1"/>
          </p:nvPr>
        </p:nvSpPr>
        <p:spPr>
          <a:xfrm>
            <a:off x="565168" y="877623"/>
            <a:ext cx="8237869" cy="812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1400" b="0" i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31"/>
          <p:cNvSpPr txBox="1"/>
          <p:nvPr/>
        </p:nvSpPr>
        <p:spPr>
          <a:xfrm>
            <a:off x="9586786" y="6107130"/>
            <a:ext cx="2117073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100"/>
              <a:buFont typeface="Lato Light"/>
              <a:buNone/>
            </a:pPr>
            <a:fld id="{00000000-1234-1234-1234-123412341234}" type="slidenum">
              <a:rPr lang="en-US" sz="1100" b="0" i="0" u="none" strike="noStrike" cap="non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rPr>
              <a:t>‹#›</a:t>
            </a:fld>
            <a:endParaRPr sz="1100" b="0" i="0" u="none" strike="noStrike" cap="none">
              <a:solidFill>
                <a:srgbClr val="7F7F7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ELEMENTS SLIDE">
  <p:cSld name="2 ELEMENTS SLIDE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32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Google Shape;40;p32" descr="Shap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8122" y="1051455"/>
            <a:ext cx="5826423" cy="524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41;p32" descr="Shap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32028" y="1051455"/>
            <a:ext cx="5826423" cy="52451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2" name="Google Shape;42;p32"/>
          <p:cNvGrpSpPr/>
          <p:nvPr/>
        </p:nvGrpSpPr>
        <p:grpSpPr>
          <a:xfrm>
            <a:off x="9101352" y="495300"/>
            <a:ext cx="2552842" cy="353779"/>
            <a:chOff x="9101352" y="495300"/>
            <a:chExt cx="2552842" cy="353779"/>
          </a:xfrm>
        </p:grpSpPr>
        <p:sp>
          <p:nvSpPr>
            <p:cNvPr id="43" name="Google Shape;43;p32"/>
            <p:cNvSpPr/>
            <p:nvPr/>
          </p:nvSpPr>
          <p:spPr>
            <a:xfrm>
              <a:off x="9563556" y="509489"/>
              <a:ext cx="2090638" cy="2616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100" b="0" i="0" u="none" strike="noStrike" cap="none">
                  <a:solidFill>
                    <a:srgbClr val="43515B"/>
                  </a:solidFill>
                  <a:latin typeface="Lato Light"/>
                  <a:ea typeface="Lato Light"/>
                  <a:cs typeface="Lato Light"/>
                  <a:sym typeface="Lato Light"/>
                </a:rPr>
                <a:t>|    Proprietary and Confidential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4" name="Google Shape;44;p32" descr="Icon&#10;&#10;Description automatically generated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9101352" y="495300"/>
              <a:ext cx="351497" cy="35377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5" name="Google Shape;45;p32"/>
          <p:cNvSpPr txBox="1">
            <a:spLocks noGrp="1"/>
          </p:cNvSpPr>
          <p:nvPr>
            <p:ph type="title"/>
          </p:nvPr>
        </p:nvSpPr>
        <p:spPr>
          <a:xfrm>
            <a:off x="565168" y="423071"/>
            <a:ext cx="4660884" cy="432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2400" b="1" i="0">
                <a:solidFill>
                  <a:srgbClr val="00B0DC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32"/>
          <p:cNvSpPr txBox="1">
            <a:spLocks noGrp="1"/>
          </p:cNvSpPr>
          <p:nvPr>
            <p:ph type="body" idx="1"/>
          </p:nvPr>
        </p:nvSpPr>
        <p:spPr>
          <a:xfrm>
            <a:off x="912832" y="5212014"/>
            <a:ext cx="4652494" cy="594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800" b="1" i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7" name="Google Shape;47;p32"/>
          <p:cNvSpPr txBox="1">
            <a:spLocks noGrp="1"/>
          </p:cNvSpPr>
          <p:nvPr>
            <p:ph type="body" idx="2"/>
          </p:nvPr>
        </p:nvSpPr>
        <p:spPr>
          <a:xfrm>
            <a:off x="6647205" y="5212014"/>
            <a:ext cx="4652494" cy="594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800" b="1" i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" name="Google Shape;48;p32"/>
          <p:cNvSpPr txBox="1">
            <a:spLocks noGrp="1"/>
          </p:cNvSpPr>
          <p:nvPr>
            <p:ph type="body" idx="3"/>
          </p:nvPr>
        </p:nvSpPr>
        <p:spPr>
          <a:xfrm>
            <a:off x="1193111" y="1503337"/>
            <a:ext cx="4110431" cy="3218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1600" b="0" i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" name="Google Shape;49;p32"/>
          <p:cNvSpPr txBox="1">
            <a:spLocks noGrp="1"/>
          </p:cNvSpPr>
          <p:nvPr>
            <p:ph type="body" idx="4"/>
          </p:nvPr>
        </p:nvSpPr>
        <p:spPr>
          <a:xfrm>
            <a:off x="6896487" y="1503337"/>
            <a:ext cx="4110431" cy="3218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1600" b="0" i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32"/>
          <p:cNvSpPr txBox="1"/>
          <p:nvPr/>
        </p:nvSpPr>
        <p:spPr>
          <a:xfrm>
            <a:off x="9586786" y="6107130"/>
            <a:ext cx="2117073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100"/>
              <a:buFont typeface="Lato Light"/>
              <a:buNone/>
            </a:pPr>
            <a:fld id="{00000000-1234-1234-1234-123412341234}" type="slidenum">
              <a:rPr lang="en-US" sz="1100" b="0" i="0" u="none" strike="noStrike" cap="non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rPr>
              <a:t>‹#›</a:t>
            </a:fld>
            <a:endParaRPr sz="1100" b="0" i="0" u="none" strike="noStrike" cap="none">
              <a:solidFill>
                <a:srgbClr val="7F7F7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 YOU!">
  <p:cSld name="THANK YOU!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33" descr="A picture containing text, pers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34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34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56" name="Google Shape;56;p3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3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3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3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3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2" name="Google Shape;62;p3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3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3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6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36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68" name="Google Shape;68;p3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3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3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3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3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4" name="Google Shape;74;p37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3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3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3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2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2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react.dev/reference/react/memo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react.dev/reference/react/memo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react.dev/reference/react/memo" TargetMode="Externa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"/>
          <p:cNvSpPr txBox="1">
            <a:spLocks noGrp="1"/>
          </p:cNvSpPr>
          <p:nvPr>
            <p:ph type="title"/>
          </p:nvPr>
        </p:nvSpPr>
        <p:spPr>
          <a:xfrm>
            <a:off x="1011750" y="3005849"/>
            <a:ext cx="10168500" cy="846300"/>
          </a:xfrm>
          <a:prstGeom prst="rect">
            <a:avLst/>
          </a:prstGeom>
          <a:noFill/>
          <a:ln>
            <a:noFill/>
          </a:ln>
          <a:effectLst>
            <a:outerShdw blurRad="52875" dist="38100" dir="2700000" algn="tl" rotWithShape="0">
              <a:srgbClr val="000000">
                <a:alpha val="4313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Lato Black"/>
              <a:buNone/>
            </a:pPr>
            <a:r>
              <a:rPr lang="en-US" sz="6000" dirty="0"/>
              <a:t>React Hooks at a glance</a:t>
            </a:r>
            <a:endParaRPr sz="6000" dirty="0"/>
          </a:p>
        </p:txBody>
      </p:sp>
      <p:sp>
        <p:nvSpPr>
          <p:cNvPr id="127" name="Google Shape;127;p1"/>
          <p:cNvSpPr txBox="1">
            <a:spLocks noGrp="1"/>
          </p:cNvSpPr>
          <p:nvPr>
            <p:ph type="body" idx="3"/>
          </p:nvPr>
        </p:nvSpPr>
        <p:spPr>
          <a:xfrm>
            <a:off x="3771204" y="5393570"/>
            <a:ext cx="4649592" cy="303159"/>
          </a:xfrm>
          <a:prstGeom prst="rect">
            <a:avLst/>
          </a:prstGeom>
          <a:noFill/>
          <a:ln>
            <a:noFill/>
          </a:ln>
          <a:effectLst>
            <a:outerShdw blurRad="52875" dist="38100" dir="2700000" algn="tl" rotWithShape="0">
              <a:srgbClr val="000000">
                <a:alpha val="431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rPr lang="en-US" sz="1800"/>
              <a:t>Thien Nguyen and Nhat Nguyen</a:t>
            </a:r>
            <a:endParaRPr sz="18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8"/>
          <p:cNvSpPr txBox="1">
            <a:spLocks noGrp="1"/>
          </p:cNvSpPr>
          <p:nvPr>
            <p:ph type="title"/>
          </p:nvPr>
        </p:nvSpPr>
        <p:spPr>
          <a:xfrm>
            <a:off x="565168" y="423071"/>
            <a:ext cx="4660884" cy="686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sz="3600"/>
              <a:t>Introduce hooks APIs</a:t>
            </a:r>
            <a:endParaRPr/>
          </a:p>
        </p:txBody>
      </p:sp>
      <p:sp>
        <p:nvSpPr>
          <p:cNvPr id="190" name="Google Shape;190;p8"/>
          <p:cNvSpPr txBox="1">
            <a:spLocks noGrp="1"/>
          </p:cNvSpPr>
          <p:nvPr>
            <p:ph type="body" idx="1"/>
          </p:nvPr>
        </p:nvSpPr>
        <p:spPr>
          <a:xfrm>
            <a:off x="593743" y="1254125"/>
            <a:ext cx="8237538" cy="8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sz="2000" b="1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useState</a:t>
            </a:r>
            <a:endParaRPr sz="2000" b="1" i="0" u="none" strike="noStrike" cap="none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1" name="Google Shape;191;p8"/>
          <p:cNvSpPr txBox="1"/>
          <p:nvPr/>
        </p:nvSpPr>
        <p:spPr>
          <a:xfrm>
            <a:off x="593743" y="2066925"/>
            <a:ext cx="11004514" cy="43680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715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 basic hooks that make function components can use state:</a:t>
            </a:r>
            <a:endParaRPr dirty="0"/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endParaRPr sz="2000" b="0" i="0" u="none" strike="noStrike" cap="none" dirty="0">
              <a:solidFill>
                <a:srgbClr val="0000FF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FF"/>
              </a:buClr>
              <a:buSzPts val="28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0000FF"/>
                </a:solidFill>
                <a:latin typeface="Fira Code"/>
                <a:ea typeface="Fira Code"/>
                <a:cs typeface="Fira Code"/>
                <a:sym typeface="Fira Code"/>
              </a:rPr>
              <a:t>		const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[</a:t>
            </a:r>
            <a:r>
              <a:rPr lang="en-US" sz="2000" b="0" i="0" u="none" strike="noStrike" cap="none" dirty="0">
                <a:solidFill>
                  <a:srgbClr val="0070C1"/>
                </a:solidFill>
                <a:latin typeface="Fira Code"/>
                <a:ea typeface="Fira Code"/>
                <a:cs typeface="Fira Code"/>
                <a:sym typeface="Fira Code"/>
              </a:rPr>
              <a:t>state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, </a:t>
            </a:r>
            <a:r>
              <a:rPr lang="en-US" sz="2000" b="0" i="0" u="none" strike="noStrike" cap="none" dirty="0" err="1">
                <a:solidFill>
                  <a:srgbClr val="795E26"/>
                </a:solidFill>
                <a:latin typeface="Fira Code"/>
                <a:ea typeface="Fira Code"/>
                <a:cs typeface="Fira Code"/>
                <a:sym typeface="Fira Code"/>
              </a:rPr>
              <a:t>setState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] = </a:t>
            </a:r>
            <a:r>
              <a:rPr lang="en-US" sz="2000" b="0" i="0" u="none" strike="noStrike" cap="none" dirty="0" err="1">
                <a:solidFill>
                  <a:srgbClr val="795E26"/>
                </a:solidFill>
                <a:latin typeface="Fira Code"/>
                <a:ea typeface="Fira Code"/>
                <a:cs typeface="Fira Code"/>
                <a:sym typeface="Fira Code"/>
              </a:rPr>
              <a:t>useState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(</a:t>
            </a:r>
            <a:r>
              <a:rPr lang="en-US" sz="2000" b="0" i="0" u="none" strike="noStrike" cap="none" dirty="0" err="1">
                <a:solidFill>
                  <a:srgbClr val="001080"/>
                </a:solidFill>
                <a:latin typeface="Fira Code"/>
                <a:ea typeface="Fira Code"/>
                <a:cs typeface="Fira Code"/>
                <a:sym typeface="Fira Code"/>
              </a:rPr>
              <a:t>initState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);</a:t>
            </a:r>
            <a:endParaRPr dirty="0"/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95E26"/>
              </a:buClr>
              <a:buSzPts val="28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795E26"/>
                </a:solidFill>
                <a:latin typeface="Fira Code"/>
                <a:ea typeface="Fira Code"/>
                <a:cs typeface="Fira Code"/>
                <a:sym typeface="Fira Code"/>
              </a:rPr>
              <a:t>		</a:t>
            </a:r>
            <a:r>
              <a:rPr lang="en-US" sz="2000" b="0" i="0" u="none" strike="noStrike" cap="none" dirty="0" err="1">
                <a:solidFill>
                  <a:srgbClr val="795E26"/>
                </a:solidFill>
                <a:latin typeface="Fira Code"/>
                <a:ea typeface="Fira Code"/>
                <a:cs typeface="Fira Code"/>
                <a:sym typeface="Fira Code"/>
              </a:rPr>
              <a:t>setState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(</a:t>
            </a:r>
            <a:r>
              <a:rPr lang="en-US" sz="2000" b="0" i="0" u="none" strike="noStrike" cap="none" dirty="0" err="1">
                <a:solidFill>
                  <a:srgbClr val="001080"/>
                </a:solidFill>
                <a:latin typeface="Fira Code"/>
                <a:ea typeface="Fira Code"/>
                <a:cs typeface="Fira Code"/>
                <a:sym typeface="Fira Code"/>
              </a:rPr>
              <a:t>newState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);</a:t>
            </a:r>
            <a:endParaRPr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9"/>
          <p:cNvSpPr txBox="1">
            <a:spLocks noGrp="1"/>
          </p:cNvSpPr>
          <p:nvPr>
            <p:ph type="title"/>
          </p:nvPr>
        </p:nvSpPr>
        <p:spPr>
          <a:xfrm>
            <a:off x="565168" y="423071"/>
            <a:ext cx="4660884" cy="686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sz="3600"/>
              <a:t>Introduce hooks APIs</a:t>
            </a:r>
            <a:endParaRPr/>
          </a:p>
        </p:txBody>
      </p:sp>
      <p:sp>
        <p:nvSpPr>
          <p:cNvPr id="197" name="Google Shape;197;p9"/>
          <p:cNvSpPr txBox="1">
            <a:spLocks noGrp="1"/>
          </p:cNvSpPr>
          <p:nvPr>
            <p:ph type="body" idx="1"/>
          </p:nvPr>
        </p:nvSpPr>
        <p:spPr>
          <a:xfrm>
            <a:off x="593743" y="1254125"/>
            <a:ext cx="8237538" cy="8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sz="2000" b="1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useState</a:t>
            </a:r>
            <a:endParaRPr sz="2000" b="1" i="0" u="none" strike="noStrike" cap="none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98" name="Google Shape;198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46845" y="1986624"/>
            <a:ext cx="7098309" cy="456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0"/>
          <p:cNvSpPr txBox="1">
            <a:spLocks noGrp="1"/>
          </p:cNvSpPr>
          <p:nvPr>
            <p:ph type="title"/>
          </p:nvPr>
        </p:nvSpPr>
        <p:spPr>
          <a:xfrm>
            <a:off x="565168" y="423071"/>
            <a:ext cx="4660884" cy="686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sz="3600"/>
              <a:t>Introduce hooks APIs</a:t>
            </a:r>
            <a:endParaRPr/>
          </a:p>
        </p:txBody>
      </p:sp>
      <p:sp>
        <p:nvSpPr>
          <p:cNvPr id="204" name="Google Shape;204;p10"/>
          <p:cNvSpPr txBox="1">
            <a:spLocks noGrp="1"/>
          </p:cNvSpPr>
          <p:nvPr>
            <p:ph type="body" idx="1"/>
          </p:nvPr>
        </p:nvSpPr>
        <p:spPr>
          <a:xfrm>
            <a:off x="593743" y="1254125"/>
            <a:ext cx="8237538" cy="8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sz="2000" b="1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useState – a notice point</a:t>
            </a:r>
            <a:endParaRPr/>
          </a:p>
        </p:txBody>
      </p:sp>
      <p:sp>
        <p:nvSpPr>
          <p:cNvPr id="205" name="Google Shape;205;p10"/>
          <p:cNvSpPr txBox="1"/>
          <p:nvPr/>
        </p:nvSpPr>
        <p:spPr>
          <a:xfrm>
            <a:off x="593743" y="2066925"/>
            <a:ext cx="11004514" cy="170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8000"/>
              </a:buClr>
              <a:buSzPts val="2800"/>
              <a:buFont typeface="Arial"/>
              <a:buNone/>
            </a:pPr>
            <a:r>
              <a:rPr lang="en-US" sz="1800" b="0" i="0" u="none" strike="noStrike" cap="none" dirty="0">
                <a:solidFill>
                  <a:srgbClr val="008000"/>
                </a:solidFill>
                <a:latin typeface="Fira Code"/>
                <a:ea typeface="Fira Code"/>
                <a:cs typeface="Fira Code"/>
                <a:sym typeface="Fira Code"/>
              </a:rPr>
              <a:t>// </a:t>
            </a:r>
            <a:r>
              <a:rPr lang="en-US" sz="1800" b="0" i="0" u="none" strike="noStrike" cap="none" dirty="0" err="1">
                <a:solidFill>
                  <a:srgbClr val="008000"/>
                </a:solidFill>
                <a:latin typeface="Fira Code"/>
                <a:ea typeface="Fira Code"/>
                <a:cs typeface="Fira Code"/>
                <a:sym typeface="Fira Code"/>
              </a:rPr>
              <a:t>setState</a:t>
            </a:r>
            <a:r>
              <a:rPr lang="en-US" sz="1800" b="0" i="0" u="none" strike="noStrike" cap="none" dirty="0">
                <a:solidFill>
                  <a:srgbClr val="008000"/>
                </a:solidFill>
                <a:latin typeface="Fira Code"/>
                <a:ea typeface="Fira Code"/>
                <a:cs typeface="Fira Code"/>
                <a:sym typeface="Fira Code"/>
              </a:rPr>
              <a:t>() in class component: MERGE</a:t>
            </a:r>
            <a:endParaRPr sz="1800" b="0" i="0" u="none" strike="noStrike" cap="none" dirty="0">
              <a:solidFill>
                <a:srgbClr val="000000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FF"/>
              </a:buClr>
              <a:buSzPts val="2800"/>
              <a:buFont typeface="Arial"/>
              <a:buNone/>
            </a:pPr>
            <a:r>
              <a:rPr lang="en-US" sz="1800" b="0" i="0" u="none" strike="noStrike" cap="none" dirty="0" err="1">
                <a:solidFill>
                  <a:srgbClr val="0000FF"/>
                </a:solidFill>
                <a:latin typeface="Fira Code"/>
                <a:ea typeface="Fira Code"/>
                <a:cs typeface="Fira Code"/>
                <a:sym typeface="Fira Code"/>
              </a:rPr>
              <a:t>this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.</a:t>
            </a:r>
            <a:r>
              <a:rPr lang="en-US" sz="1800" b="0" i="0" u="none" strike="noStrike" cap="none" dirty="0" err="1">
                <a:solidFill>
                  <a:srgbClr val="001080"/>
                </a:solidFill>
                <a:latin typeface="Fira Code"/>
                <a:ea typeface="Fira Code"/>
                <a:cs typeface="Fira Code"/>
                <a:sym typeface="Fira Code"/>
              </a:rPr>
              <a:t>state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= { </a:t>
            </a:r>
            <a:r>
              <a:rPr lang="en-US" sz="1800" b="0" i="0" u="none" strike="noStrike" cap="none" dirty="0">
                <a:solidFill>
                  <a:srgbClr val="001080"/>
                </a:solidFill>
                <a:latin typeface="Fira Code"/>
                <a:ea typeface="Fira Code"/>
                <a:cs typeface="Fira Code"/>
                <a:sym typeface="Fira Code"/>
              </a:rPr>
              <a:t>name: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800" b="0" i="0" u="none" strike="noStrike" cap="none" dirty="0">
                <a:solidFill>
                  <a:srgbClr val="A31515"/>
                </a:solidFill>
                <a:latin typeface="Fira Code"/>
                <a:ea typeface="Fira Code"/>
                <a:cs typeface="Fira Code"/>
                <a:sym typeface="Fira Code"/>
              </a:rPr>
              <a:t>'Thien'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, </a:t>
            </a:r>
            <a:r>
              <a:rPr lang="en-US" sz="1800" b="0" i="0" u="none" strike="noStrike" cap="none" dirty="0">
                <a:solidFill>
                  <a:srgbClr val="001080"/>
                </a:solidFill>
                <a:latin typeface="Fira Code"/>
                <a:ea typeface="Fira Code"/>
                <a:cs typeface="Fira Code"/>
                <a:sym typeface="Fira Code"/>
              </a:rPr>
              <a:t>role: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800" b="0" i="0" u="none" strike="noStrike" cap="none" dirty="0">
                <a:solidFill>
                  <a:srgbClr val="A31515"/>
                </a:solidFill>
                <a:latin typeface="Fira Code"/>
                <a:ea typeface="Fira Code"/>
                <a:cs typeface="Fira Code"/>
                <a:sym typeface="Fira Code"/>
              </a:rPr>
              <a:t>'dev'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};</a:t>
            </a:r>
            <a:endParaRPr dirty="0"/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FF"/>
              </a:buClr>
              <a:buSzPts val="2800"/>
              <a:buFont typeface="Arial"/>
              <a:buNone/>
            </a:pPr>
            <a:r>
              <a:rPr lang="en-US" sz="1800" b="0" i="0" u="none" strike="noStrike" cap="none" dirty="0" err="1">
                <a:solidFill>
                  <a:srgbClr val="0000FF"/>
                </a:solidFill>
                <a:latin typeface="Fira Code"/>
                <a:ea typeface="Fira Code"/>
                <a:cs typeface="Fira Code"/>
                <a:sym typeface="Fira Code"/>
              </a:rPr>
              <a:t>this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.</a:t>
            </a:r>
            <a:r>
              <a:rPr lang="en-US" sz="1800" b="0" i="0" u="none" strike="noStrike" cap="none" dirty="0" err="1">
                <a:solidFill>
                  <a:srgbClr val="795E26"/>
                </a:solidFill>
                <a:latin typeface="Fira Code"/>
                <a:ea typeface="Fira Code"/>
                <a:cs typeface="Fira Code"/>
                <a:sym typeface="Fira Code"/>
              </a:rPr>
              <a:t>setState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({ </a:t>
            </a:r>
            <a:r>
              <a:rPr lang="en-US" sz="1800" b="0" i="0" u="none" strike="noStrike" cap="none" dirty="0">
                <a:solidFill>
                  <a:srgbClr val="001080"/>
                </a:solidFill>
                <a:latin typeface="Fira Code"/>
                <a:ea typeface="Fira Code"/>
                <a:cs typeface="Fira Code"/>
                <a:sym typeface="Fira Code"/>
              </a:rPr>
              <a:t>role: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800" b="0" i="0" u="none" strike="noStrike" cap="none" dirty="0">
                <a:solidFill>
                  <a:srgbClr val="A31515"/>
                </a:solidFill>
                <a:latin typeface="Fira Code"/>
                <a:ea typeface="Fira Code"/>
                <a:cs typeface="Fira Code"/>
                <a:sym typeface="Fira Code"/>
              </a:rPr>
              <a:t>'</a:t>
            </a:r>
            <a:r>
              <a:rPr lang="en-US" sz="1800" b="0" i="0" u="none" strike="noStrike" cap="none" dirty="0" err="1">
                <a:solidFill>
                  <a:srgbClr val="A31515"/>
                </a:solidFill>
                <a:latin typeface="Fira Code"/>
                <a:ea typeface="Fira Code"/>
                <a:cs typeface="Fira Code"/>
                <a:sym typeface="Fira Code"/>
              </a:rPr>
              <a:t>qa</a:t>
            </a:r>
            <a:r>
              <a:rPr lang="en-US" sz="1800" b="0" i="0" u="none" strike="noStrike" cap="none" dirty="0">
                <a:solidFill>
                  <a:srgbClr val="A31515"/>
                </a:solidFill>
                <a:latin typeface="Fira Code"/>
                <a:ea typeface="Fira Code"/>
                <a:cs typeface="Fira Code"/>
                <a:sym typeface="Fira Code"/>
              </a:rPr>
              <a:t>'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});</a:t>
            </a:r>
            <a:endParaRPr dirty="0"/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8000"/>
              </a:buClr>
              <a:buSzPts val="2800"/>
              <a:buFont typeface="Arial"/>
              <a:buNone/>
            </a:pPr>
            <a:r>
              <a:rPr lang="en-US" sz="1800" b="0" i="0" u="none" strike="noStrike" cap="none" dirty="0">
                <a:solidFill>
                  <a:srgbClr val="008000"/>
                </a:solidFill>
                <a:latin typeface="Fira Code"/>
                <a:ea typeface="Fira Code"/>
                <a:cs typeface="Fira Code"/>
                <a:sym typeface="Fira Code"/>
              </a:rPr>
              <a:t>// =&gt; result: { name: 'Thien', role: '</a:t>
            </a:r>
            <a:r>
              <a:rPr lang="en-US" sz="1800" b="0" i="0" u="none" strike="noStrike" cap="none" dirty="0" err="1">
                <a:solidFill>
                  <a:srgbClr val="008000"/>
                </a:solidFill>
                <a:latin typeface="Fira Code"/>
                <a:ea typeface="Fira Code"/>
                <a:cs typeface="Fira Code"/>
                <a:sym typeface="Fira Code"/>
              </a:rPr>
              <a:t>qa</a:t>
            </a:r>
            <a:r>
              <a:rPr lang="en-US" sz="1800" b="0" i="0" u="none" strike="noStrike" cap="none" dirty="0">
                <a:solidFill>
                  <a:srgbClr val="008000"/>
                </a:solidFill>
                <a:latin typeface="Fira Code"/>
                <a:ea typeface="Fira Code"/>
                <a:cs typeface="Fira Code"/>
                <a:sym typeface="Fira Code"/>
              </a:rPr>
              <a:t>' }</a:t>
            </a:r>
            <a:endParaRPr sz="1800" b="0" i="0" u="none" strike="noStrike" cap="none" dirty="0">
              <a:solidFill>
                <a:srgbClr val="00000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6" name="Google Shape;206;p10"/>
          <p:cNvSpPr txBox="1"/>
          <p:nvPr/>
        </p:nvSpPr>
        <p:spPr>
          <a:xfrm>
            <a:off x="565168" y="4219575"/>
            <a:ext cx="11004514" cy="170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8000"/>
              </a:buClr>
              <a:buSzPts val="2800"/>
              <a:buFont typeface="Arial"/>
              <a:buNone/>
            </a:pPr>
            <a:r>
              <a:rPr lang="en-US" sz="1800" b="0" i="0" u="none" strike="noStrike" cap="none" dirty="0">
                <a:solidFill>
                  <a:srgbClr val="008000"/>
                </a:solidFill>
                <a:latin typeface="Fira Code"/>
                <a:ea typeface="Fira Code"/>
                <a:cs typeface="Fira Code"/>
                <a:sym typeface="Fira Code"/>
              </a:rPr>
              <a:t>// </a:t>
            </a:r>
            <a:r>
              <a:rPr lang="en-US" sz="1800" b="0" i="0" u="none" strike="noStrike" cap="none" dirty="0" err="1">
                <a:solidFill>
                  <a:srgbClr val="008000"/>
                </a:solidFill>
                <a:latin typeface="Fira Code"/>
                <a:ea typeface="Fira Code"/>
                <a:cs typeface="Fira Code"/>
                <a:sym typeface="Fira Code"/>
              </a:rPr>
              <a:t>useState</a:t>
            </a:r>
            <a:r>
              <a:rPr lang="en-US" sz="1800" b="0" i="0" u="none" strike="noStrike" cap="none" dirty="0">
                <a:solidFill>
                  <a:srgbClr val="008000"/>
                </a:solidFill>
                <a:latin typeface="Fira Code"/>
                <a:ea typeface="Fira Code"/>
                <a:cs typeface="Fira Code"/>
                <a:sym typeface="Fira Code"/>
              </a:rPr>
              <a:t>() in function component: REPLACE</a:t>
            </a:r>
            <a:endParaRPr sz="1800" b="0" i="0" u="none" strike="noStrike" cap="none" dirty="0">
              <a:solidFill>
                <a:srgbClr val="000000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FF"/>
              </a:buClr>
              <a:buSzPts val="2800"/>
              <a:buFont typeface="Arial"/>
              <a:buNone/>
            </a:pPr>
            <a:r>
              <a:rPr lang="en-US" sz="1800" b="0" i="0" u="none" strike="noStrike" cap="none" dirty="0">
                <a:solidFill>
                  <a:srgbClr val="0000FF"/>
                </a:solidFill>
                <a:latin typeface="Fira Code"/>
                <a:ea typeface="Fira Code"/>
                <a:cs typeface="Fira Code"/>
                <a:sym typeface="Fira Code"/>
              </a:rPr>
              <a:t>const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[</a:t>
            </a:r>
            <a:r>
              <a:rPr lang="en-US" sz="1800" b="0" i="0" u="none" strike="noStrike" cap="none" dirty="0">
                <a:solidFill>
                  <a:srgbClr val="0070C1"/>
                </a:solidFill>
                <a:latin typeface="Fira Code"/>
                <a:ea typeface="Fira Code"/>
                <a:cs typeface="Fira Code"/>
                <a:sym typeface="Fira Code"/>
              </a:rPr>
              <a:t>person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, </a:t>
            </a:r>
            <a:r>
              <a:rPr lang="en-US" sz="1800" b="0" i="0" u="none" strike="noStrike" cap="none" dirty="0" err="1">
                <a:solidFill>
                  <a:srgbClr val="795E26"/>
                </a:solidFill>
                <a:latin typeface="Fira Code"/>
                <a:ea typeface="Fira Code"/>
                <a:cs typeface="Fira Code"/>
                <a:sym typeface="Fira Code"/>
              </a:rPr>
              <a:t>setEmp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] = </a:t>
            </a:r>
            <a:r>
              <a:rPr lang="en-US" sz="1800" b="0" i="0" u="none" strike="noStrike" cap="none" dirty="0" err="1">
                <a:solidFill>
                  <a:srgbClr val="795E26"/>
                </a:solidFill>
                <a:latin typeface="Fira Code"/>
                <a:ea typeface="Fira Code"/>
                <a:cs typeface="Fira Code"/>
                <a:sym typeface="Fira Code"/>
              </a:rPr>
              <a:t>useState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({ </a:t>
            </a:r>
            <a:r>
              <a:rPr lang="en-US" sz="1800" b="0" i="0" u="none" strike="noStrike" cap="none" dirty="0">
                <a:solidFill>
                  <a:srgbClr val="001080"/>
                </a:solidFill>
                <a:latin typeface="Fira Code"/>
                <a:ea typeface="Fira Code"/>
                <a:cs typeface="Fira Code"/>
                <a:sym typeface="Fira Code"/>
              </a:rPr>
              <a:t>name: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800" b="0" i="0" u="none" strike="noStrike" cap="none" dirty="0">
                <a:solidFill>
                  <a:srgbClr val="A31515"/>
                </a:solidFill>
                <a:latin typeface="Fira Code"/>
                <a:ea typeface="Fira Code"/>
                <a:cs typeface="Fira Code"/>
                <a:sym typeface="Fira Code"/>
              </a:rPr>
              <a:t>'Thien'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, </a:t>
            </a:r>
            <a:r>
              <a:rPr lang="en-US" sz="1800" b="0" i="0" u="none" strike="noStrike" cap="none" dirty="0">
                <a:solidFill>
                  <a:srgbClr val="001080"/>
                </a:solidFill>
                <a:latin typeface="Fira Code"/>
                <a:ea typeface="Fira Code"/>
                <a:cs typeface="Fira Code"/>
                <a:sym typeface="Fira Code"/>
              </a:rPr>
              <a:t>role: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800" b="0" i="0" u="none" strike="noStrike" cap="none" dirty="0">
                <a:solidFill>
                  <a:srgbClr val="A31515"/>
                </a:solidFill>
                <a:latin typeface="Fira Code"/>
                <a:ea typeface="Fira Code"/>
                <a:cs typeface="Fira Code"/>
                <a:sym typeface="Fira Code"/>
              </a:rPr>
              <a:t>'dev'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});</a:t>
            </a:r>
            <a:endParaRPr dirty="0"/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95E26"/>
              </a:buClr>
              <a:buSzPts val="2800"/>
              <a:buFont typeface="Arial"/>
              <a:buNone/>
            </a:pPr>
            <a:r>
              <a:rPr lang="en-US" sz="1800" b="0" i="0" u="none" strike="noStrike" cap="none" dirty="0" err="1">
                <a:solidFill>
                  <a:srgbClr val="795E26"/>
                </a:solidFill>
                <a:latin typeface="Fira Code"/>
                <a:ea typeface="Fira Code"/>
                <a:cs typeface="Fira Code"/>
                <a:sym typeface="Fira Code"/>
              </a:rPr>
              <a:t>setEmp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({ </a:t>
            </a:r>
            <a:r>
              <a:rPr lang="en-US" sz="1800" b="0" i="0" u="none" strike="noStrike" cap="none" dirty="0">
                <a:solidFill>
                  <a:srgbClr val="001080"/>
                </a:solidFill>
                <a:latin typeface="Fira Code"/>
                <a:ea typeface="Fira Code"/>
                <a:cs typeface="Fira Code"/>
                <a:sym typeface="Fira Code"/>
              </a:rPr>
              <a:t>role: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800" b="0" i="0" u="none" strike="noStrike" cap="none" dirty="0">
                <a:solidFill>
                  <a:srgbClr val="A31515"/>
                </a:solidFill>
                <a:latin typeface="Fira Code"/>
                <a:ea typeface="Fira Code"/>
                <a:cs typeface="Fira Code"/>
                <a:sym typeface="Fira Code"/>
              </a:rPr>
              <a:t>'</a:t>
            </a:r>
            <a:r>
              <a:rPr lang="en-US" sz="1800" b="0" i="0" u="none" strike="noStrike" cap="none" dirty="0" err="1">
                <a:solidFill>
                  <a:srgbClr val="A31515"/>
                </a:solidFill>
                <a:latin typeface="Fira Code"/>
                <a:ea typeface="Fira Code"/>
                <a:cs typeface="Fira Code"/>
                <a:sym typeface="Fira Code"/>
              </a:rPr>
              <a:t>qa</a:t>
            </a:r>
            <a:r>
              <a:rPr lang="en-US" sz="1800" b="0" i="0" u="none" strike="noStrike" cap="none" dirty="0">
                <a:solidFill>
                  <a:srgbClr val="A31515"/>
                </a:solidFill>
                <a:latin typeface="Fira Code"/>
                <a:ea typeface="Fira Code"/>
                <a:cs typeface="Fira Code"/>
                <a:sym typeface="Fira Code"/>
              </a:rPr>
              <a:t>'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});</a:t>
            </a:r>
            <a:endParaRPr dirty="0"/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8000"/>
              </a:buClr>
              <a:buSzPts val="2800"/>
              <a:buFont typeface="Arial"/>
              <a:buNone/>
            </a:pPr>
            <a:r>
              <a:rPr lang="en-US" sz="1800" b="0" i="0" u="none" strike="noStrike" cap="none" dirty="0">
                <a:solidFill>
                  <a:srgbClr val="008000"/>
                </a:solidFill>
                <a:latin typeface="Fira Code"/>
                <a:ea typeface="Fira Code"/>
                <a:cs typeface="Fira Code"/>
                <a:sym typeface="Fira Code"/>
              </a:rPr>
              <a:t>// =&gt; result: { </a:t>
            </a:r>
            <a:r>
              <a:rPr lang="en-US" sz="1800" dirty="0">
                <a:solidFill>
                  <a:srgbClr val="008000"/>
                </a:solidFill>
                <a:latin typeface="Fira Code"/>
                <a:ea typeface="Fira Code"/>
                <a:cs typeface="Fira Code"/>
                <a:sym typeface="Fira Code"/>
              </a:rPr>
              <a:t>role: ‘</a:t>
            </a:r>
            <a:r>
              <a:rPr lang="en-US" sz="1800" dirty="0" err="1">
                <a:solidFill>
                  <a:srgbClr val="008000"/>
                </a:solidFill>
                <a:latin typeface="Fira Code"/>
                <a:ea typeface="Fira Code"/>
                <a:cs typeface="Fira Code"/>
                <a:sym typeface="Fira Code"/>
              </a:rPr>
              <a:t>qa</a:t>
            </a:r>
            <a:r>
              <a:rPr lang="en-US" sz="1800" dirty="0">
                <a:solidFill>
                  <a:srgbClr val="008000"/>
                </a:solidFill>
                <a:latin typeface="Fira Code"/>
                <a:ea typeface="Fira Code"/>
                <a:cs typeface="Fira Code"/>
                <a:sym typeface="Fira Code"/>
              </a:rPr>
              <a:t>’</a:t>
            </a:r>
            <a:r>
              <a:rPr lang="en-US" sz="1800" b="0" i="0" u="none" strike="noStrike" cap="none" dirty="0">
                <a:solidFill>
                  <a:srgbClr val="008000"/>
                </a:solidFill>
                <a:latin typeface="Fira Code"/>
                <a:ea typeface="Fira Code"/>
                <a:cs typeface="Fira Code"/>
                <a:sym typeface="Fira Code"/>
              </a:rPr>
              <a:t> }</a:t>
            </a:r>
            <a:endParaRPr sz="1800" b="0" i="0" u="none" strike="noStrike" cap="none" dirty="0">
              <a:solidFill>
                <a:srgbClr val="00000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1"/>
          <p:cNvSpPr txBox="1">
            <a:spLocks noGrp="1"/>
          </p:cNvSpPr>
          <p:nvPr>
            <p:ph type="title"/>
          </p:nvPr>
        </p:nvSpPr>
        <p:spPr>
          <a:xfrm>
            <a:off x="565168" y="423071"/>
            <a:ext cx="4660884" cy="686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sz="3600"/>
              <a:t>Introduce hooks APIs</a:t>
            </a:r>
            <a:endParaRPr/>
          </a:p>
        </p:txBody>
      </p:sp>
      <p:sp>
        <p:nvSpPr>
          <p:cNvPr id="212" name="Google Shape;212;p11"/>
          <p:cNvSpPr txBox="1">
            <a:spLocks noGrp="1"/>
          </p:cNvSpPr>
          <p:nvPr>
            <p:ph type="body" idx="1"/>
          </p:nvPr>
        </p:nvSpPr>
        <p:spPr>
          <a:xfrm>
            <a:off x="593743" y="1254125"/>
            <a:ext cx="8237538" cy="8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sz="2000" b="1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solution</a:t>
            </a:r>
            <a:endParaRPr/>
          </a:p>
        </p:txBody>
      </p:sp>
      <p:sp>
        <p:nvSpPr>
          <p:cNvPr id="213" name="Google Shape;213;p11"/>
          <p:cNvSpPr txBox="1"/>
          <p:nvPr/>
        </p:nvSpPr>
        <p:spPr>
          <a:xfrm>
            <a:off x="593743" y="2066925"/>
            <a:ext cx="11004514" cy="170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8000"/>
              </a:buClr>
              <a:buSzPts val="2800"/>
              <a:buFont typeface="Arial"/>
              <a:buNone/>
            </a:pPr>
            <a:r>
              <a:rPr lang="en-US" sz="1800" b="0" i="0" u="none" strike="noStrike" cap="none" dirty="0">
                <a:solidFill>
                  <a:srgbClr val="008000"/>
                </a:solidFill>
                <a:latin typeface="Fira Code"/>
                <a:ea typeface="Fira Code"/>
                <a:cs typeface="Fira Code"/>
                <a:sym typeface="Fira Code"/>
              </a:rPr>
              <a:t>// </a:t>
            </a:r>
            <a:r>
              <a:rPr lang="en-US" sz="1800" b="0" i="0" u="none" strike="noStrike" cap="none" dirty="0" err="1">
                <a:solidFill>
                  <a:srgbClr val="008000"/>
                </a:solidFill>
                <a:latin typeface="Fira Code"/>
                <a:ea typeface="Fira Code"/>
                <a:cs typeface="Fira Code"/>
                <a:sym typeface="Fira Code"/>
              </a:rPr>
              <a:t>useState</a:t>
            </a:r>
            <a:r>
              <a:rPr lang="en-US" sz="1800" b="0" i="0" u="none" strike="noStrike" cap="none" dirty="0">
                <a:solidFill>
                  <a:srgbClr val="008000"/>
                </a:solidFill>
                <a:latin typeface="Fira Code"/>
                <a:ea typeface="Fira Code"/>
                <a:cs typeface="Fira Code"/>
                <a:sym typeface="Fira Code"/>
              </a:rPr>
              <a:t>() in function component: REPLACE</a:t>
            </a:r>
            <a:endParaRPr lang="en-US" sz="1800" b="0" i="0" u="none" strike="noStrike" cap="none" dirty="0">
              <a:solidFill>
                <a:srgbClr val="000000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FF"/>
              </a:buClr>
              <a:buSzPts val="2800"/>
              <a:buFont typeface="Arial"/>
              <a:buNone/>
            </a:pPr>
            <a:r>
              <a:rPr lang="en-US" sz="1800" b="0" i="0" u="none" strike="noStrike" cap="none" dirty="0">
                <a:solidFill>
                  <a:srgbClr val="0000FF"/>
                </a:solidFill>
                <a:latin typeface="Fira Code"/>
                <a:ea typeface="Fira Code"/>
                <a:cs typeface="Fira Code"/>
                <a:sym typeface="Fira Code"/>
              </a:rPr>
              <a:t>const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[</a:t>
            </a:r>
            <a:r>
              <a:rPr lang="en-US" sz="1800" b="0" i="0" u="none" strike="noStrike" cap="none" dirty="0">
                <a:solidFill>
                  <a:srgbClr val="0070C1"/>
                </a:solidFill>
                <a:latin typeface="Fira Code"/>
                <a:ea typeface="Fira Code"/>
                <a:cs typeface="Fira Code"/>
                <a:sym typeface="Fira Code"/>
              </a:rPr>
              <a:t>person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, </a:t>
            </a:r>
            <a:r>
              <a:rPr lang="en-US" sz="1800" b="0" i="0" u="none" strike="noStrike" cap="none" dirty="0" err="1">
                <a:solidFill>
                  <a:srgbClr val="795E26"/>
                </a:solidFill>
                <a:latin typeface="Fira Code"/>
                <a:ea typeface="Fira Code"/>
                <a:cs typeface="Fira Code"/>
                <a:sym typeface="Fira Code"/>
              </a:rPr>
              <a:t>setEmp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] = </a:t>
            </a:r>
            <a:r>
              <a:rPr lang="en-US" sz="1800" b="0" i="0" u="none" strike="noStrike" cap="none" dirty="0" err="1">
                <a:solidFill>
                  <a:srgbClr val="795E26"/>
                </a:solidFill>
                <a:latin typeface="Fira Code"/>
                <a:ea typeface="Fira Code"/>
                <a:cs typeface="Fira Code"/>
                <a:sym typeface="Fira Code"/>
              </a:rPr>
              <a:t>useState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({ </a:t>
            </a:r>
            <a:r>
              <a:rPr lang="en-US" sz="1800" b="0" i="0" u="none" strike="noStrike" cap="none" dirty="0">
                <a:solidFill>
                  <a:srgbClr val="001080"/>
                </a:solidFill>
                <a:latin typeface="Fira Code"/>
                <a:ea typeface="Fira Code"/>
                <a:cs typeface="Fira Code"/>
                <a:sym typeface="Fira Code"/>
              </a:rPr>
              <a:t>name: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800" b="0" i="0" u="none" strike="noStrike" cap="none" dirty="0">
                <a:solidFill>
                  <a:srgbClr val="A31515"/>
                </a:solidFill>
                <a:latin typeface="Fira Code"/>
                <a:ea typeface="Fira Code"/>
                <a:cs typeface="Fira Code"/>
                <a:sym typeface="Fira Code"/>
              </a:rPr>
              <a:t>'Thien'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, </a:t>
            </a:r>
            <a:r>
              <a:rPr lang="en-US" sz="1800" b="0" i="0" u="none" strike="noStrike" cap="none" dirty="0">
                <a:solidFill>
                  <a:srgbClr val="001080"/>
                </a:solidFill>
                <a:latin typeface="Fira Code"/>
                <a:ea typeface="Fira Code"/>
                <a:cs typeface="Fira Code"/>
                <a:sym typeface="Fira Code"/>
              </a:rPr>
              <a:t>role: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800" b="0" i="0" u="none" strike="noStrike" cap="none" dirty="0">
                <a:solidFill>
                  <a:srgbClr val="A31515"/>
                </a:solidFill>
                <a:latin typeface="Fira Code"/>
                <a:ea typeface="Fira Code"/>
                <a:cs typeface="Fira Code"/>
                <a:sym typeface="Fira Code"/>
              </a:rPr>
              <a:t>'dev'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});</a:t>
            </a:r>
            <a:endParaRPr lang="en-US" dirty="0"/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95E26"/>
              </a:buClr>
              <a:buSzPts val="2800"/>
              <a:buFont typeface="Arial"/>
              <a:buNone/>
            </a:pPr>
            <a:r>
              <a:rPr lang="en-US" sz="1800" b="0" i="0" u="none" strike="noStrike" cap="none" dirty="0" err="1">
                <a:solidFill>
                  <a:srgbClr val="795E26"/>
                </a:solidFill>
                <a:latin typeface="Fira Code"/>
                <a:ea typeface="Fira Code"/>
                <a:cs typeface="Fira Code"/>
                <a:sym typeface="Fira Code"/>
              </a:rPr>
              <a:t>setEmp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({ ...</a:t>
            </a:r>
            <a:r>
              <a:rPr lang="en-US" sz="1800" b="0" i="0" u="none" strike="noStrike" cap="none" dirty="0">
                <a:solidFill>
                  <a:srgbClr val="0070C1"/>
                </a:solidFill>
                <a:latin typeface="Fira Code"/>
                <a:ea typeface="Fira Code"/>
                <a:cs typeface="Fira Code"/>
                <a:sym typeface="Fira Code"/>
              </a:rPr>
              <a:t>person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, </a:t>
            </a:r>
            <a:r>
              <a:rPr lang="en-US" sz="1800" b="0" i="0" u="none" strike="noStrike" cap="none" dirty="0">
                <a:solidFill>
                  <a:srgbClr val="001080"/>
                </a:solidFill>
                <a:latin typeface="Fira Code"/>
                <a:ea typeface="Fira Code"/>
                <a:cs typeface="Fira Code"/>
                <a:sym typeface="Fira Code"/>
              </a:rPr>
              <a:t>role: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800" b="0" i="0" u="none" strike="noStrike" cap="none" dirty="0">
                <a:solidFill>
                  <a:srgbClr val="A31515"/>
                </a:solidFill>
                <a:latin typeface="Fira Code"/>
                <a:ea typeface="Fira Code"/>
                <a:cs typeface="Fira Code"/>
                <a:sym typeface="Fira Code"/>
              </a:rPr>
              <a:t>'</a:t>
            </a:r>
            <a:r>
              <a:rPr lang="en-US" sz="1800" b="0" i="0" u="none" strike="noStrike" cap="none" dirty="0" err="1">
                <a:solidFill>
                  <a:srgbClr val="A31515"/>
                </a:solidFill>
                <a:latin typeface="Fira Code"/>
                <a:ea typeface="Fira Code"/>
                <a:cs typeface="Fira Code"/>
                <a:sym typeface="Fira Code"/>
              </a:rPr>
              <a:t>qa</a:t>
            </a:r>
            <a:r>
              <a:rPr lang="en-US" sz="1800" b="0" i="0" u="none" strike="noStrike" cap="none" dirty="0">
                <a:solidFill>
                  <a:srgbClr val="A31515"/>
                </a:solidFill>
                <a:latin typeface="Fira Code"/>
                <a:ea typeface="Fira Code"/>
                <a:cs typeface="Fira Code"/>
                <a:sym typeface="Fira Code"/>
              </a:rPr>
              <a:t>'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});</a:t>
            </a:r>
            <a:endParaRPr dirty="0"/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8000"/>
              </a:buClr>
              <a:buSzPts val="2800"/>
              <a:buFont typeface="Arial"/>
              <a:buNone/>
            </a:pPr>
            <a:r>
              <a:rPr lang="en-US" sz="1800" b="0" i="0" u="none" strike="noStrike" cap="none" dirty="0">
                <a:solidFill>
                  <a:srgbClr val="008000"/>
                </a:solidFill>
                <a:latin typeface="Fira Code"/>
                <a:ea typeface="Fira Code"/>
                <a:cs typeface="Fira Code"/>
                <a:sym typeface="Fira Code"/>
              </a:rPr>
              <a:t>// =&gt; result: { name: '</a:t>
            </a:r>
            <a:r>
              <a:rPr lang="en-US" sz="1800" dirty="0">
                <a:solidFill>
                  <a:srgbClr val="008000"/>
                </a:solidFill>
                <a:latin typeface="Fira Code"/>
                <a:ea typeface="Fira Code"/>
                <a:cs typeface="Fira Code"/>
                <a:sym typeface="Fira Code"/>
              </a:rPr>
              <a:t>Thien</a:t>
            </a:r>
            <a:r>
              <a:rPr lang="en-US" sz="1800" b="0" i="0" u="none" strike="noStrike" cap="none" dirty="0">
                <a:solidFill>
                  <a:srgbClr val="008000"/>
                </a:solidFill>
                <a:latin typeface="Fira Code"/>
                <a:ea typeface="Fira Code"/>
                <a:cs typeface="Fira Code"/>
                <a:sym typeface="Fira Code"/>
              </a:rPr>
              <a:t>', role: '</a:t>
            </a:r>
            <a:r>
              <a:rPr lang="en-US" sz="1800" b="0" i="0" u="none" strike="noStrike" cap="none" dirty="0" err="1">
                <a:solidFill>
                  <a:srgbClr val="008000"/>
                </a:solidFill>
                <a:latin typeface="Fira Code"/>
                <a:ea typeface="Fira Code"/>
                <a:cs typeface="Fira Code"/>
                <a:sym typeface="Fira Code"/>
              </a:rPr>
              <a:t>qa</a:t>
            </a:r>
            <a:r>
              <a:rPr lang="en-US" sz="1800" b="0" i="0" u="none" strike="noStrike" cap="none" dirty="0">
                <a:solidFill>
                  <a:srgbClr val="008000"/>
                </a:solidFill>
                <a:latin typeface="Fira Code"/>
                <a:ea typeface="Fira Code"/>
                <a:cs typeface="Fira Code"/>
                <a:sym typeface="Fira Code"/>
              </a:rPr>
              <a:t>' }</a:t>
            </a:r>
            <a:endParaRPr sz="1800" b="0" i="0" u="none" strike="noStrike" cap="none" dirty="0">
              <a:solidFill>
                <a:srgbClr val="00000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pic>
        <p:nvPicPr>
          <p:cNvPr id="214" name="Google Shape;214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7456" y="4139005"/>
            <a:ext cx="3714405" cy="16393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2"/>
          <p:cNvSpPr txBox="1">
            <a:spLocks noGrp="1"/>
          </p:cNvSpPr>
          <p:nvPr>
            <p:ph type="title"/>
          </p:nvPr>
        </p:nvSpPr>
        <p:spPr>
          <a:xfrm>
            <a:off x="565168" y="423071"/>
            <a:ext cx="4660884" cy="686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sz="3600"/>
              <a:t>Introduce hooks APIs</a:t>
            </a:r>
            <a:endParaRPr/>
          </a:p>
        </p:txBody>
      </p:sp>
      <p:sp>
        <p:nvSpPr>
          <p:cNvPr id="220" name="Google Shape;220;p12"/>
          <p:cNvSpPr txBox="1">
            <a:spLocks noGrp="1"/>
          </p:cNvSpPr>
          <p:nvPr>
            <p:ph type="body" idx="1"/>
          </p:nvPr>
        </p:nvSpPr>
        <p:spPr>
          <a:xfrm>
            <a:off x="593743" y="1254125"/>
            <a:ext cx="8237538" cy="8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sz="2000" b="1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useEffect</a:t>
            </a:r>
            <a:endParaRPr sz="2000" b="1" i="0" u="none" strike="noStrike" cap="none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1" name="Google Shape;221;p12"/>
          <p:cNvSpPr txBox="1"/>
          <p:nvPr/>
        </p:nvSpPr>
        <p:spPr>
          <a:xfrm>
            <a:off x="593743" y="1823346"/>
            <a:ext cx="11004514" cy="2780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71500" marR="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 basic hooks that use for side effects:</a:t>
            </a:r>
            <a:endParaRPr dirty="0"/>
          </a:p>
          <a:p>
            <a:pPr marL="1143000" marR="0" lvl="1" indent="-45720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urier New"/>
              <a:buChar char="o"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Call APIs to get 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datas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endParaRPr sz="2000" b="0" i="0" u="none" strike="noStrike" cap="none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1143000" marR="0" lvl="1" indent="-45720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urier New"/>
              <a:buChar char="o"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Interaction with DOM.</a:t>
            </a:r>
            <a:endParaRPr dirty="0"/>
          </a:p>
          <a:p>
            <a:pPr marL="1143000" marR="0" lvl="1" indent="-45720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urier New"/>
              <a:buChar char="o"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Subscriptions.</a:t>
            </a:r>
            <a:endParaRPr dirty="0"/>
          </a:p>
          <a:p>
            <a:pPr marL="1143000" marR="0" lvl="1" indent="-45720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urier New"/>
              <a:buChar char="o"/>
            </a:pPr>
            <a:r>
              <a:rPr lang="en-US" sz="2000" b="0" i="0" u="none" strike="noStrike" cap="none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setTimeout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, 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setInterval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endParaRPr sz="2000" b="0" i="0" u="none" strike="noStrike" cap="none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685800" marR="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000" b="0" i="0" u="none" strike="noStrike" cap="none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685800" marR="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000" b="0" i="0" u="none" strike="noStrike" cap="none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		</a:t>
            </a:r>
            <a:endParaRPr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3"/>
          <p:cNvSpPr txBox="1">
            <a:spLocks noGrp="1"/>
          </p:cNvSpPr>
          <p:nvPr>
            <p:ph type="title"/>
          </p:nvPr>
        </p:nvSpPr>
        <p:spPr>
          <a:xfrm>
            <a:off x="565168" y="423071"/>
            <a:ext cx="4660884" cy="686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sz="3600"/>
              <a:t>Introduce hooks APIs</a:t>
            </a:r>
            <a:endParaRPr/>
          </a:p>
        </p:txBody>
      </p:sp>
      <p:sp>
        <p:nvSpPr>
          <p:cNvPr id="227" name="Google Shape;227;p13"/>
          <p:cNvSpPr txBox="1">
            <a:spLocks noGrp="1"/>
          </p:cNvSpPr>
          <p:nvPr>
            <p:ph type="body" idx="1"/>
          </p:nvPr>
        </p:nvSpPr>
        <p:spPr>
          <a:xfrm>
            <a:off x="593743" y="1254125"/>
            <a:ext cx="8237538" cy="8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sz="2000" b="1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useEffect</a:t>
            </a:r>
            <a:endParaRPr sz="2000" b="1" i="0" u="none" strike="noStrike" cap="none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8" name="Google Shape;228;p13"/>
          <p:cNvSpPr txBox="1"/>
          <p:nvPr/>
        </p:nvSpPr>
        <p:spPr>
          <a:xfrm>
            <a:off x="593743" y="2066925"/>
            <a:ext cx="11004514" cy="3536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95E26"/>
              </a:buClr>
              <a:buSzPts val="2800"/>
              <a:buFont typeface="Arial"/>
              <a:buNone/>
            </a:pPr>
            <a:r>
              <a:rPr lang="en-US" sz="1800" b="0" i="0" u="none" strike="noStrike" cap="none" dirty="0" err="1">
                <a:solidFill>
                  <a:srgbClr val="795E26"/>
                </a:solidFill>
                <a:latin typeface="Fira Code"/>
                <a:ea typeface="Fira Code"/>
                <a:cs typeface="Fira Code"/>
                <a:sym typeface="Fira Code"/>
              </a:rPr>
              <a:t>useEffect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(() </a:t>
            </a:r>
            <a:r>
              <a:rPr lang="en-US" sz="1800" b="0" i="0" u="none" strike="noStrike" cap="none" dirty="0">
                <a:solidFill>
                  <a:srgbClr val="0000FF"/>
                </a:solidFill>
                <a:latin typeface="Fira Code"/>
                <a:ea typeface="Fira Code"/>
                <a:cs typeface="Fira Code"/>
                <a:sym typeface="Fira Code"/>
              </a:rPr>
              <a:t>=&gt;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{</a:t>
            </a:r>
            <a:endParaRPr dirty="0"/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    </a:t>
            </a:r>
            <a:r>
              <a:rPr lang="en-US" sz="1800" b="0" i="0" u="none" strike="noStrike" cap="none" dirty="0">
                <a:solidFill>
                  <a:srgbClr val="008000"/>
                </a:solidFill>
                <a:latin typeface="Fira Code"/>
                <a:ea typeface="Fira Code"/>
                <a:cs typeface="Fira Code"/>
                <a:sym typeface="Fira Code"/>
              </a:rPr>
              <a:t>// Do some side effects</a:t>
            </a:r>
            <a:endParaRPr sz="1800" b="0" i="0" u="none" strike="noStrike" cap="none" dirty="0">
              <a:solidFill>
                <a:srgbClr val="000000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    </a:t>
            </a:r>
            <a:r>
              <a:rPr lang="en-US" sz="1800" b="0" i="0" u="none" strike="noStrike" cap="none" dirty="0">
                <a:solidFill>
                  <a:srgbClr val="AF00DB"/>
                </a:solidFill>
                <a:latin typeface="Fira Code"/>
                <a:ea typeface="Fira Code"/>
                <a:cs typeface="Fira Code"/>
                <a:sym typeface="Fira Code"/>
              </a:rPr>
              <a:t>return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() </a:t>
            </a:r>
            <a:r>
              <a:rPr lang="en-US" sz="1800" b="0" i="0" u="none" strike="noStrike" cap="none" dirty="0">
                <a:solidFill>
                  <a:srgbClr val="0000FF"/>
                </a:solidFill>
                <a:latin typeface="Fira Code"/>
                <a:ea typeface="Fira Code"/>
                <a:cs typeface="Fira Code"/>
                <a:sym typeface="Fira Code"/>
              </a:rPr>
              <a:t>=&gt;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{</a:t>
            </a:r>
            <a:endParaRPr dirty="0"/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    </a:t>
            </a:r>
            <a:r>
              <a:rPr lang="en-US" sz="1800" b="0" i="0" u="none" strike="noStrike" cap="none" dirty="0">
                <a:solidFill>
                  <a:srgbClr val="008000"/>
                </a:solidFill>
                <a:latin typeface="Fira Code"/>
                <a:ea typeface="Fira Code"/>
                <a:cs typeface="Fira Code"/>
                <a:sym typeface="Fira Code"/>
              </a:rPr>
              <a:t>// Clean up</a:t>
            </a:r>
            <a:endParaRPr sz="1800" b="0" i="0" u="none" strike="noStrike" cap="none" dirty="0">
              <a:solidFill>
                <a:srgbClr val="000000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    </a:t>
            </a:r>
            <a:r>
              <a:rPr lang="en-US" sz="1800" b="0" i="0" u="none" strike="noStrike" cap="none" dirty="0">
                <a:solidFill>
                  <a:srgbClr val="008000"/>
                </a:solidFill>
                <a:latin typeface="Fira Code"/>
                <a:ea typeface="Fira Code"/>
                <a:cs typeface="Fira Code"/>
                <a:sym typeface="Fira Code"/>
              </a:rPr>
              <a:t>// Executed before the next render or unmount</a:t>
            </a:r>
            <a:endParaRPr sz="1800" b="0" i="0" u="none" strike="noStrike" cap="none" dirty="0">
              <a:solidFill>
                <a:srgbClr val="000000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    };</a:t>
            </a:r>
            <a:endParaRPr dirty="0"/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}, []);</a:t>
            </a:r>
            <a:endParaRPr dirty="0"/>
          </a:p>
          <a:p>
            <a:pPr marL="685800" marR="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685800" marR="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		</a:t>
            </a:r>
            <a:endParaRPr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4"/>
          <p:cNvSpPr txBox="1">
            <a:spLocks noGrp="1"/>
          </p:cNvSpPr>
          <p:nvPr>
            <p:ph type="title"/>
          </p:nvPr>
        </p:nvSpPr>
        <p:spPr>
          <a:xfrm>
            <a:off x="565168" y="423071"/>
            <a:ext cx="4660884" cy="686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sz="3600"/>
              <a:t>Introduce hooks APIs</a:t>
            </a:r>
            <a:endParaRPr/>
          </a:p>
        </p:txBody>
      </p:sp>
      <p:pic>
        <p:nvPicPr>
          <p:cNvPr id="234" name="Google Shape;234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45699" y="1894802"/>
            <a:ext cx="4924964" cy="4716415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14"/>
          <p:cNvSpPr txBox="1">
            <a:spLocks noGrp="1"/>
          </p:cNvSpPr>
          <p:nvPr>
            <p:ph type="body" idx="1"/>
          </p:nvPr>
        </p:nvSpPr>
        <p:spPr>
          <a:xfrm>
            <a:off x="593743" y="1254125"/>
            <a:ext cx="8237538" cy="8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sz="2000" b="1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useEffect</a:t>
            </a:r>
            <a:endParaRPr sz="2000" b="1" i="0" u="none" strike="noStrike" cap="none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5"/>
          <p:cNvSpPr txBox="1">
            <a:spLocks noGrp="1"/>
          </p:cNvSpPr>
          <p:nvPr>
            <p:ph type="title"/>
          </p:nvPr>
        </p:nvSpPr>
        <p:spPr>
          <a:xfrm>
            <a:off x="565168" y="423071"/>
            <a:ext cx="4660884" cy="686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sz="3600"/>
              <a:t>Introduce hooks APIs</a:t>
            </a:r>
            <a:endParaRPr/>
          </a:p>
        </p:txBody>
      </p:sp>
      <p:sp>
        <p:nvSpPr>
          <p:cNvPr id="241" name="Google Shape;241;p15"/>
          <p:cNvSpPr txBox="1">
            <a:spLocks noGrp="1"/>
          </p:cNvSpPr>
          <p:nvPr>
            <p:ph type="body" idx="1"/>
          </p:nvPr>
        </p:nvSpPr>
        <p:spPr>
          <a:xfrm>
            <a:off x="593743" y="1254125"/>
            <a:ext cx="8237538" cy="8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sz="2000" b="1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useEffect – with no condition</a:t>
            </a:r>
            <a:endParaRPr/>
          </a:p>
        </p:txBody>
      </p:sp>
      <p:sp>
        <p:nvSpPr>
          <p:cNvPr id="242" name="Google Shape;242;p15"/>
          <p:cNvSpPr txBox="1"/>
          <p:nvPr/>
        </p:nvSpPr>
        <p:spPr>
          <a:xfrm>
            <a:off x="593743" y="2066925"/>
            <a:ext cx="11004514" cy="33441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95E26"/>
              </a:buClr>
              <a:buSzPts val="2800"/>
              <a:buFont typeface="Arial"/>
              <a:buNone/>
            </a:pPr>
            <a:r>
              <a:rPr lang="en-US" sz="1800" b="0" i="0" u="none" strike="noStrike" cap="none" dirty="0" err="1">
                <a:solidFill>
                  <a:srgbClr val="795E26"/>
                </a:solidFill>
                <a:latin typeface="Fira Code"/>
                <a:ea typeface="Fira Code"/>
                <a:cs typeface="Fira Code"/>
                <a:sym typeface="Fira Code"/>
              </a:rPr>
              <a:t>useEffect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(() </a:t>
            </a:r>
            <a:r>
              <a:rPr lang="en-US" sz="1800" b="0" i="0" u="none" strike="noStrike" cap="none" dirty="0">
                <a:solidFill>
                  <a:srgbClr val="0000FF"/>
                </a:solidFill>
                <a:latin typeface="Fira Code"/>
                <a:ea typeface="Fira Code"/>
                <a:cs typeface="Fira Code"/>
                <a:sym typeface="Fira Code"/>
              </a:rPr>
              <a:t>=&gt;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{</a:t>
            </a:r>
            <a:endParaRPr dirty="0"/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    </a:t>
            </a:r>
            <a:r>
              <a:rPr lang="en-US" sz="1800" b="0" i="0" u="none" strike="noStrike" cap="none" dirty="0">
                <a:solidFill>
                  <a:srgbClr val="008000"/>
                </a:solidFill>
                <a:latin typeface="Fira Code"/>
                <a:ea typeface="Fira Code"/>
                <a:cs typeface="Fira Code"/>
                <a:sym typeface="Fira Code"/>
              </a:rPr>
              <a:t>// EVERY </a:t>
            </a:r>
            <a:endParaRPr sz="1800" b="0" i="0" u="none" strike="noStrike" cap="none" dirty="0">
              <a:solidFill>
                <a:srgbClr val="000000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    </a:t>
            </a:r>
            <a:r>
              <a:rPr lang="en-US" sz="1800" b="0" i="0" u="none" strike="noStrike" cap="none" dirty="0">
                <a:solidFill>
                  <a:srgbClr val="008000"/>
                </a:solidFill>
                <a:latin typeface="Fira Code"/>
                <a:ea typeface="Fira Code"/>
                <a:cs typeface="Fira Code"/>
                <a:sym typeface="Fira Code"/>
              </a:rPr>
              <a:t>// No dependencies defined</a:t>
            </a:r>
            <a:endParaRPr sz="1800" b="0" i="0" u="none" strike="noStrike" cap="none" dirty="0">
              <a:solidFill>
                <a:srgbClr val="000000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    </a:t>
            </a:r>
            <a:r>
              <a:rPr lang="en-US" sz="1800" b="0" i="0" u="none" strike="noStrike" cap="none" dirty="0">
                <a:solidFill>
                  <a:srgbClr val="008000"/>
                </a:solidFill>
                <a:latin typeface="Fira Code"/>
                <a:ea typeface="Fira Code"/>
                <a:cs typeface="Fira Code"/>
                <a:sym typeface="Fira Code"/>
              </a:rPr>
              <a:t>// Always execute after every render</a:t>
            </a:r>
            <a:endParaRPr sz="1800" b="0" i="0" u="none" strike="noStrike" cap="none" dirty="0">
              <a:solidFill>
                <a:srgbClr val="000000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    </a:t>
            </a:r>
            <a:r>
              <a:rPr lang="en-US" sz="1800" b="0" i="0" u="none" strike="noStrike" cap="none" dirty="0">
                <a:solidFill>
                  <a:srgbClr val="AF00DB"/>
                </a:solidFill>
                <a:latin typeface="Fira Code"/>
                <a:ea typeface="Fira Code"/>
                <a:cs typeface="Fira Code"/>
                <a:sym typeface="Fira Code"/>
              </a:rPr>
              <a:t>return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() </a:t>
            </a:r>
            <a:r>
              <a:rPr lang="en-US" sz="1800" b="0" i="0" u="none" strike="noStrike" cap="none" dirty="0">
                <a:solidFill>
                  <a:srgbClr val="0000FF"/>
                </a:solidFill>
                <a:latin typeface="Fira Code"/>
                <a:ea typeface="Fira Code"/>
                <a:cs typeface="Fira Code"/>
                <a:sym typeface="Fira Code"/>
              </a:rPr>
              <a:t>=&gt;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{</a:t>
            </a:r>
            <a:endParaRPr dirty="0"/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        </a:t>
            </a:r>
            <a:r>
              <a:rPr lang="en-US" sz="1800" b="0" i="0" u="none" strike="noStrike" cap="none" dirty="0">
                <a:solidFill>
                  <a:srgbClr val="008000"/>
                </a:solidFill>
                <a:latin typeface="Fira Code"/>
                <a:ea typeface="Fira Code"/>
                <a:cs typeface="Fira Code"/>
                <a:sym typeface="Fira Code"/>
              </a:rPr>
              <a:t>// Execute before the next effect or unmount.</a:t>
            </a:r>
            <a:endParaRPr sz="1800" b="0" i="0" u="none" strike="noStrike" cap="none" dirty="0">
              <a:solidFill>
                <a:srgbClr val="000000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    };</a:t>
            </a:r>
            <a:endParaRPr dirty="0"/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});</a:t>
            </a:r>
            <a:endParaRPr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6"/>
          <p:cNvSpPr txBox="1">
            <a:spLocks noGrp="1"/>
          </p:cNvSpPr>
          <p:nvPr>
            <p:ph type="title"/>
          </p:nvPr>
        </p:nvSpPr>
        <p:spPr>
          <a:xfrm>
            <a:off x="565168" y="423071"/>
            <a:ext cx="4660884" cy="686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sz="3600"/>
              <a:t>Introduce hooks APIs</a:t>
            </a:r>
            <a:endParaRPr/>
          </a:p>
        </p:txBody>
      </p:sp>
      <p:sp>
        <p:nvSpPr>
          <p:cNvPr id="248" name="Google Shape;248;p16"/>
          <p:cNvSpPr txBox="1">
            <a:spLocks noGrp="1"/>
          </p:cNvSpPr>
          <p:nvPr>
            <p:ph type="body" idx="1"/>
          </p:nvPr>
        </p:nvSpPr>
        <p:spPr>
          <a:xfrm>
            <a:off x="593743" y="1254125"/>
            <a:ext cx="8237538" cy="8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sz="2000" b="1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useEffect – with condition is empty dependencies</a:t>
            </a:r>
            <a:endParaRPr/>
          </a:p>
        </p:txBody>
      </p:sp>
      <p:sp>
        <p:nvSpPr>
          <p:cNvPr id="249" name="Google Shape;249;p16"/>
          <p:cNvSpPr txBox="1"/>
          <p:nvPr/>
        </p:nvSpPr>
        <p:spPr>
          <a:xfrm>
            <a:off x="593743" y="2066925"/>
            <a:ext cx="11004514" cy="33441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95E26"/>
              </a:buClr>
              <a:buSzPts val="2800"/>
              <a:buFont typeface="Arial"/>
              <a:buNone/>
            </a:pPr>
            <a:r>
              <a:rPr lang="en-US" sz="1800" b="0" i="0" u="none" strike="noStrike" cap="none">
                <a:solidFill>
                  <a:srgbClr val="795E26"/>
                </a:solidFill>
                <a:latin typeface="Fira Code"/>
                <a:ea typeface="Fira Code"/>
                <a:cs typeface="Fira Code"/>
                <a:sym typeface="Fira Code"/>
              </a:rPr>
              <a:t>useEffect</a:t>
            </a: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(() </a:t>
            </a:r>
            <a:r>
              <a:rPr lang="en-US" sz="1800" b="0" i="0" u="none" strike="noStrike" cap="none">
                <a:solidFill>
                  <a:srgbClr val="0000FF"/>
                </a:solidFill>
                <a:latin typeface="Fira Code"/>
                <a:ea typeface="Fira Code"/>
                <a:cs typeface="Fira Code"/>
                <a:sym typeface="Fira Code"/>
              </a:rPr>
              <a:t>=&gt;</a:t>
            </a: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{</a:t>
            </a:r>
            <a:endParaRPr/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    </a:t>
            </a:r>
            <a:r>
              <a:rPr lang="en-US" sz="1800" b="0" i="0" u="none" strike="noStrike" cap="none">
                <a:solidFill>
                  <a:srgbClr val="008000"/>
                </a:solidFill>
                <a:latin typeface="Fira Code"/>
                <a:ea typeface="Fira Code"/>
                <a:cs typeface="Fira Code"/>
                <a:sym typeface="Fira Code"/>
              </a:rPr>
              <a:t>// ONCE</a:t>
            </a:r>
            <a:endParaRPr sz="1800" b="0" i="0" u="none" strike="noStrike" cap="none">
              <a:solidFill>
                <a:srgbClr val="000000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    </a:t>
            </a:r>
            <a:r>
              <a:rPr lang="en-US" sz="1800" b="0" i="0" u="none" strike="noStrike" cap="none">
                <a:solidFill>
                  <a:srgbClr val="008000"/>
                </a:solidFill>
                <a:latin typeface="Fira Code"/>
                <a:ea typeface="Fira Code"/>
                <a:cs typeface="Fira Code"/>
                <a:sym typeface="Fira Code"/>
              </a:rPr>
              <a:t>// Empty dependencies</a:t>
            </a:r>
            <a:endParaRPr sz="1800" b="0" i="0" u="none" strike="noStrike" cap="none">
              <a:solidFill>
                <a:srgbClr val="000000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    </a:t>
            </a:r>
            <a:r>
              <a:rPr lang="en-US" sz="1800" b="0" i="0" u="none" strike="noStrike" cap="none">
                <a:solidFill>
                  <a:srgbClr val="008000"/>
                </a:solidFill>
                <a:latin typeface="Fira Code"/>
                <a:ea typeface="Fira Code"/>
                <a:cs typeface="Fira Code"/>
                <a:sym typeface="Fira Code"/>
              </a:rPr>
              <a:t>// Only execute once after the FIRST RENDER</a:t>
            </a:r>
            <a:endParaRPr sz="1800" b="0" i="0" u="none" strike="noStrike" cap="none">
              <a:solidFill>
                <a:srgbClr val="000000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    </a:t>
            </a:r>
            <a:r>
              <a:rPr lang="en-US" sz="1800" b="0" i="0" u="none" strike="noStrike" cap="none">
                <a:solidFill>
                  <a:srgbClr val="AF00DB"/>
                </a:solidFill>
                <a:latin typeface="Fira Code"/>
                <a:ea typeface="Fira Code"/>
                <a:cs typeface="Fira Code"/>
                <a:sym typeface="Fira Code"/>
              </a:rPr>
              <a:t>return</a:t>
            </a: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() </a:t>
            </a:r>
            <a:r>
              <a:rPr lang="en-US" sz="1800" b="0" i="0" u="none" strike="noStrike" cap="none">
                <a:solidFill>
                  <a:srgbClr val="0000FF"/>
                </a:solidFill>
                <a:latin typeface="Fira Code"/>
                <a:ea typeface="Fira Code"/>
                <a:cs typeface="Fira Code"/>
                <a:sym typeface="Fira Code"/>
              </a:rPr>
              <a:t>=&gt;</a:t>
            </a: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{</a:t>
            </a:r>
            <a:endParaRPr/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        </a:t>
            </a:r>
            <a:r>
              <a:rPr lang="en-US" sz="1800" b="0" i="0" u="none" strike="noStrike" cap="none">
                <a:solidFill>
                  <a:srgbClr val="008000"/>
                </a:solidFill>
                <a:latin typeface="Fira Code"/>
                <a:ea typeface="Fira Code"/>
                <a:cs typeface="Fira Code"/>
                <a:sym typeface="Fira Code"/>
              </a:rPr>
              <a:t>// Execute once when unmount</a:t>
            </a:r>
            <a:endParaRPr sz="1800" b="0" i="0" u="none" strike="noStrike" cap="none">
              <a:solidFill>
                <a:srgbClr val="000000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    };</a:t>
            </a:r>
            <a:endParaRPr/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}, []);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17"/>
          <p:cNvSpPr txBox="1">
            <a:spLocks noGrp="1"/>
          </p:cNvSpPr>
          <p:nvPr>
            <p:ph type="title"/>
          </p:nvPr>
        </p:nvSpPr>
        <p:spPr>
          <a:xfrm>
            <a:off x="565168" y="423071"/>
            <a:ext cx="4660884" cy="686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sz="3600"/>
              <a:t>Introduce hooks APIs</a:t>
            </a:r>
            <a:endParaRPr/>
          </a:p>
        </p:txBody>
      </p:sp>
      <p:sp>
        <p:nvSpPr>
          <p:cNvPr id="255" name="Google Shape;255;p17"/>
          <p:cNvSpPr txBox="1">
            <a:spLocks noGrp="1"/>
          </p:cNvSpPr>
          <p:nvPr>
            <p:ph type="body" idx="1"/>
          </p:nvPr>
        </p:nvSpPr>
        <p:spPr>
          <a:xfrm>
            <a:off x="593743" y="1254125"/>
            <a:ext cx="8237538" cy="8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sz="2000" b="1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useEffect – with condition is no-empty dependencies</a:t>
            </a:r>
            <a:endParaRPr/>
          </a:p>
        </p:txBody>
      </p:sp>
      <p:sp>
        <p:nvSpPr>
          <p:cNvPr id="256" name="Google Shape;256;p17"/>
          <p:cNvSpPr txBox="1"/>
          <p:nvPr/>
        </p:nvSpPr>
        <p:spPr>
          <a:xfrm>
            <a:off x="593743" y="2066925"/>
            <a:ext cx="11004514" cy="33441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95E26"/>
              </a:buClr>
              <a:buSzPts val="2800"/>
              <a:buFont typeface="Arial"/>
              <a:buNone/>
            </a:pPr>
            <a:r>
              <a:rPr lang="en-US" sz="1800" b="0" i="0" u="none" strike="noStrike" cap="none" dirty="0" err="1">
                <a:solidFill>
                  <a:srgbClr val="795E26"/>
                </a:solidFill>
                <a:latin typeface="Fira Code"/>
                <a:ea typeface="Fira Code"/>
                <a:cs typeface="Fira Code"/>
                <a:sym typeface="Fira Code"/>
              </a:rPr>
              <a:t>useEffect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(() </a:t>
            </a:r>
            <a:r>
              <a:rPr lang="en-US" sz="1800" b="0" i="0" u="none" strike="noStrike" cap="none" dirty="0">
                <a:solidFill>
                  <a:srgbClr val="0000FF"/>
                </a:solidFill>
                <a:latin typeface="Fira Code"/>
                <a:ea typeface="Fira Code"/>
                <a:cs typeface="Fira Code"/>
                <a:sym typeface="Fira Code"/>
              </a:rPr>
              <a:t>=&gt;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{</a:t>
            </a:r>
            <a:endParaRPr dirty="0"/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    </a:t>
            </a:r>
            <a:r>
              <a:rPr lang="en-US" sz="1800" b="0" i="0" u="none" strike="noStrike" cap="none" dirty="0">
                <a:solidFill>
                  <a:srgbClr val="008000"/>
                </a:solidFill>
                <a:latin typeface="Fira Code"/>
                <a:ea typeface="Fira Code"/>
                <a:cs typeface="Fira Code"/>
                <a:sym typeface="Fira Code"/>
              </a:rPr>
              <a:t>// On demand</a:t>
            </a:r>
            <a:endParaRPr sz="1800" b="0" i="0" u="none" strike="noStrike" cap="none" dirty="0">
              <a:solidFill>
                <a:srgbClr val="000000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    </a:t>
            </a:r>
            <a:r>
              <a:rPr lang="en-US" sz="1800" b="0" i="0" u="none" strike="noStrike" cap="none" dirty="0">
                <a:solidFill>
                  <a:srgbClr val="008000"/>
                </a:solidFill>
                <a:latin typeface="Fira Code"/>
                <a:ea typeface="Fira Code"/>
                <a:cs typeface="Fira Code"/>
                <a:sym typeface="Fira Code"/>
              </a:rPr>
              <a:t>// Has dependencies</a:t>
            </a:r>
            <a:endParaRPr sz="1800" b="0" i="0" u="none" strike="noStrike" cap="none" dirty="0">
              <a:solidFill>
                <a:srgbClr val="000000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    </a:t>
            </a:r>
            <a:r>
              <a:rPr lang="en-US" sz="1800" b="0" i="0" u="none" strike="noStrike" cap="none" dirty="0">
                <a:solidFill>
                  <a:srgbClr val="008000"/>
                </a:solidFill>
                <a:latin typeface="Fira Code"/>
                <a:ea typeface="Fira Code"/>
                <a:cs typeface="Fira Code"/>
                <a:sym typeface="Fira Code"/>
              </a:rPr>
              <a:t>// Only execute after the first RENDER or filters state changes</a:t>
            </a:r>
            <a:endParaRPr sz="1800" b="0" i="0" u="none" strike="noStrike" cap="none" dirty="0">
              <a:solidFill>
                <a:srgbClr val="000000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    </a:t>
            </a:r>
            <a:r>
              <a:rPr lang="en-US" sz="1800" b="0" i="0" u="none" strike="noStrike" cap="none" dirty="0">
                <a:solidFill>
                  <a:srgbClr val="AF00DB"/>
                </a:solidFill>
                <a:latin typeface="Fira Code"/>
                <a:ea typeface="Fira Code"/>
                <a:cs typeface="Fira Code"/>
                <a:sym typeface="Fira Code"/>
              </a:rPr>
              <a:t>return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() </a:t>
            </a:r>
            <a:r>
              <a:rPr lang="en-US" sz="1800" b="0" i="0" u="none" strike="noStrike" cap="none" dirty="0">
                <a:solidFill>
                  <a:srgbClr val="0000FF"/>
                </a:solidFill>
                <a:latin typeface="Fira Code"/>
                <a:ea typeface="Fira Code"/>
                <a:cs typeface="Fira Code"/>
                <a:sym typeface="Fira Code"/>
              </a:rPr>
              <a:t>=&gt;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{</a:t>
            </a:r>
            <a:endParaRPr dirty="0"/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        </a:t>
            </a:r>
            <a:r>
              <a:rPr lang="en-US" sz="1800" b="0" i="0" u="none" strike="noStrike" cap="none" dirty="0">
                <a:solidFill>
                  <a:srgbClr val="008000"/>
                </a:solidFill>
                <a:latin typeface="Fira Code"/>
                <a:ea typeface="Fira Code"/>
                <a:cs typeface="Fira Code"/>
                <a:sym typeface="Fira Code"/>
              </a:rPr>
              <a:t>// Execute before the next effect or unmount.</a:t>
            </a:r>
            <a:endParaRPr sz="1800" b="0" i="0" u="none" strike="noStrike" cap="none" dirty="0">
              <a:solidFill>
                <a:srgbClr val="000000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    };</a:t>
            </a:r>
            <a:endParaRPr dirty="0"/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}, [</a:t>
            </a:r>
            <a:r>
              <a:rPr lang="en-US" sz="1800" b="0" i="0" u="none" strike="noStrike" cap="none" dirty="0">
                <a:solidFill>
                  <a:srgbClr val="001080"/>
                </a:solidFill>
                <a:latin typeface="Fira Code"/>
                <a:ea typeface="Fira Code"/>
                <a:cs typeface="Fira Code"/>
                <a:sym typeface="Fira Code"/>
              </a:rPr>
              <a:t>filters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]);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"/>
          <p:cNvSpPr txBox="1">
            <a:spLocks noGrp="1"/>
          </p:cNvSpPr>
          <p:nvPr>
            <p:ph type="body" idx="2"/>
          </p:nvPr>
        </p:nvSpPr>
        <p:spPr>
          <a:xfrm>
            <a:off x="612316" y="1730058"/>
            <a:ext cx="5855578" cy="479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rPr lang="en-US" sz="2800" dirty="0"/>
              <a:t>Overview</a:t>
            </a:r>
            <a:endParaRPr sz="2800" dirty="0"/>
          </a:p>
        </p:txBody>
      </p:sp>
      <p:sp>
        <p:nvSpPr>
          <p:cNvPr id="133" name="Google Shape;133;p2"/>
          <p:cNvSpPr txBox="1"/>
          <p:nvPr/>
        </p:nvSpPr>
        <p:spPr>
          <a:xfrm>
            <a:off x="612316" y="2436931"/>
            <a:ext cx="5855578" cy="479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Introduce basic hooks APIs</a:t>
            </a:r>
            <a:endParaRPr dirty="0"/>
          </a:p>
        </p:txBody>
      </p:sp>
      <p:sp>
        <p:nvSpPr>
          <p:cNvPr id="134" name="Google Shape;134;p2"/>
          <p:cNvSpPr txBox="1"/>
          <p:nvPr/>
        </p:nvSpPr>
        <p:spPr>
          <a:xfrm>
            <a:off x="612316" y="3845033"/>
            <a:ext cx="5855578" cy="479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Some additional</a:t>
            </a:r>
            <a:r>
              <a:rPr lang="en-US" sz="3200" b="1" i="0" u="none" strike="noStrike" cap="none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2800" b="1" i="0" u="none" strike="noStrike" cap="none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hooks</a:t>
            </a:r>
            <a:endParaRPr sz="3200" b="1" i="0" u="none" strike="noStrike" cap="none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5" name="Google Shape;135;p2"/>
          <p:cNvSpPr txBox="1"/>
          <p:nvPr/>
        </p:nvSpPr>
        <p:spPr>
          <a:xfrm>
            <a:off x="612316" y="3140982"/>
            <a:ext cx="5855578" cy="479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Custom</a:t>
            </a:r>
            <a:r>
              <a:rPr lang="en-US" sz="3200" b="1" i="0" u="none" strike="noStrike" cap="none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2800" b="1" i="0" u="none" strike="noStrike" cap="none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hooks</a:t>
            </a:r>
            <a:endParaRPr sz="3200" b="1" i="0" u="none" strike="noStrike" cap="none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6" name="Google Shape;136;p2"/>
          <p:cNvSpPr txBox="1"/>
          <p:nvPr/>
        </p:nvSpPr>
        <p:spPr>
          <a:xfrm>
            <a:off x="612316" y="4566412"/>
            <a:ext cx="5855578" cy="479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Rule of hooks</a:t>
            </a:r>
            <a:endParaRPr dirty="0"/>
          </a:p>
        </p:txBody>
      </p:sp>
      <p:sp>
        <p:nvSpPr>
          <p:cNvPr id="2" name="Google Shape;136;p2">
            <a:extLst>
              <a:ext uri="{FF2B5EF4-FFF2-40B4-BE49-F238E27FC236}">
                <a16:creationId xmlns:a16="http://schemas.microsoft.com/office/drawing/2014/main" id="{071D4753-9D4F-2B6F-7A29-506C7C9CCD1C}"/>
              </a:ext>
            </a:extLst>
          </p:cNvPr>
          <p:cNvSpPr txBox="1"/>
          <p:nvPr/>
        </p:nvSpPr>
        <p:spPr>
          <a:xfrm>
            <a:off x="612316" y="5269804"/>
            <a:ext cx="5855578" cy="479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Best practices for hooks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8"/>
          <p:cNvSpPr txBox="1">
            <a:spLocks noGrp="1"/>
          </p:cNvSpPr>
          <p:nvPr>
            <p:ph type="body" idx="1"/>
          </p:nvPr>
        </p:nvSpPr>
        <p:spPr>
          <a:xfrm>
            <a:off x="912832" y="5212014"/>
            <a:ext cx="4652494" cy="594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rPr lang="en-US"/>
              <a:t>Class component</a:t>
            </a:r>
            <a:endParaRPr/>
          </a:p>
        </p:txBody>
      </p:sp>
      <p:sp>
        <p:nvSpPr>
          <p:cNvPr id="262" name="Google Shape;262;p18"/>
          <p:cNvSpPr txBox="1">
            <a:spLocks noGrp="1"/>
          </p:cNvSpPr>
          <p:nvPr>
            <p:ph type="body" idx="2"/>
          </p:nvPr>
        </p:nvSpPr>
        <p:spPr>
          <a:xfrm>
            <a:off x="6647205" y="5212014"/>
            <a:ext cx="4652494" cy="594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rPr lang="en-US" dirty="0"/>
              <a:t>Function component</a:t>
            </a:r>
            <a:endParaRPr dirty="0"/>
          </a:p>
        </p:txBody>
      </p:sp>
      <p:sp>
        <p:nvSpPr>
          <p:cNvPr id="263" name="Google Shape;263;p18"/>
          <p:cNvSpPr txBox="1">
            <a:spLocks noGrp="1"/>
          </p:cNvSpPr>
          <p:nvPr>
            <p:ph type="title"/>
          </p:nvPr>
        </p:nvSpPr>
        <p:spPr>
          <a:xfrm>
            <a:off x="565167" y="423071"/>
            <a:ext cx="7234127" cy="686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3600"/>
              <a:t>Introduce hooks APIs - useEffect </a:t>
            </a:r>
            <a:endParaRPr sz="3600"/>
          </a:p>
        </p:txBody>
      </p:sp>
      <p:sp>
        <p:nvSpPr>
          <p:cNvPr id="264" name="Google Shape;264;p18"/>
          <p:cNvSpPr txBox="1"/>
          <p:nvPr/>
        </p:nvSpPr>
        <p:spPr>
          <a:xfrm>
            <a:off x="555810" y="1554588"/>
            <a:ext cx="5497158" cy="3852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FF"/>
              </a:buClr>
              <a:buSzPts val="2800"/>
              <a:buFont typeface="Arial"/>
              <a:buNone/>
            </a:pPr>
            <a:r>
              <a:rPr lang="en-US" sz="1800" b="0" i="0" u="none" strike="noStrike" cap="none">
                <a:solidFill>
                  <a:srgbClr val="0000FF"/>
                </a:solidFill>
                <a:latin typeface="Fira Code"/>
                <a:ea typeface="Fira Code"/>
                <a:cs typeface="Fira Code"/>
                <a:sym typeface="Fira Code"/>
              </a:rPr>
              <a:t>class</a:t>
            </a: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800" b="0" i="0" u="none" strike="noStrike" cap="none">
                <a:solidFill>
                  <a:srgbClr val="267F99"/>
                </a:solidFill>
                <a:latin typeface="Fira Code"/>
                <a:ea typeface="Fira Code"/>
                <a:cs typeface="Fira Code"/>
                <a:sym typeface="Fira Code"/>
              </a:rPr>
              <a:t>App</a:t>
            </a: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800" b="0" i="0" u="none" strike="noStrike" cap="none">
                <a:solidFill>
                  <a:srgbClr val="0000FF"/>
                </a:solidFill>
                <a:latin typeface="Fira Code"/>
                <a:ea typeface="Fira Code"/>
                <a:cs typeface="Fira Code"/>
                <a:sym typeface="Fira Code"/>
              </a:rPr>
              <a:t>extends</a:t>
            </a: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800" b="0" i="0" u="none" strike="noStrike" cap="none">
                <a:solidFill>
                  <a:srgbClr val="267F99"/>
                </a:solidFill>
                <a:latin typeface="Fira Code"/>
                <a:ea typeface="Fira Code"/>
                <a:cs typeface="Fira Code"/>
                <a:sym typeface="Fira Code"/>
              </a:rPr>
              <a:t>PureComponent </a:t>
            </a: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{</a:t>
            </a:r>
            <a:endParaRPr/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		</a:t>
            </a:r>
            <a:r>
              <a:rPr lang="en-US" sz="1800" b="0" i="0" u="none" strike="noStrike" cap="none">
                <a:solidFill>
                  <a:srgbClr val="795E26"/>
                </a:solidFill>
                <a:latin typeface="Fira Code"/>
                <a:ea typeface="Fira Code"/>
                <a:cs typeface="Fira Code"/>
                <a:sym typeface="Fira Code"/>
              </a:rPr>
              <a:t>componentDidMount</a:t>
            </a: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() {}</a:t>
            </a:r>
            <a:endParaRPr/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		</a:t>
            </a:r>
            <a:r>
              <a:rPr lang="en-US" sz="1800" b="0" i="0" u="none" strike="noStrike" cap="none">
                <a:solidFill>
                  <a:srgbClr val="795E26"/>
                </a:solidFill>
                <a:latin typeface="Fira Code"/>
                <a:ea typeface="Fira Code"/>
                <a:cs typeface="Fira Code"/>
                <a:sym typeface="Fira Code"/>
              </a:rPr>
              <a:t>componentWillUnmount</a:t>
            </a: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() {}</a:t>
            </a:r>
            <a:endParaRPr/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}</a:t>
            </a:r>
            <a:endParaRPr/>
          </a:p>
          <a:p>
            <a:pPr marL="0" marR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5" name="Google Shape;265;p18"/>
          <p:cNvSpPr txBox="1"/>
          <p:nvPr/>
        </p:nvSpPr>
        <p:spPr>
          <a:xfrm>
            <a:off x="6052968" y="1554588"/>
            <a:ext cx="5859330" cy="36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FF"/>
              </a:buClr>
              <a:buSzPts val="2800"/>
              <a:buFont typeface="Arial"/>
              <a:buNone/>
            </a:pPr>
            <a:r>
              <a:rPr lang="en-US" sz="1800" b="0" i="0" u="none" strike="noStrike" cap="none">
                <a:solidFill>
                  <a:srgbClr val="0000FF"/>
                </a:solidFill>
                <a:latin typeface="Fira Code"/>
                <a:ea typeface="Fira Code"/>
                <a:cs typeface="Fira Code"/>
                <a:sym typeface="Fira Code"/>
              </a:rPr>
              <a:t>function</a:t>
            </a: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800" b="0" i="0" u="none" strike="noStrike" cap="none">
                <a:solidFill>
                  <a:srgbClr val="267F99"/>
                </a:solidFill>
                <a:latin typeface="Fira Code"/>
                <a:ea typeface="Fira Code"/>
                <a:cs typeface="Fira Code"/>
                <a:sym typeface="Fira Code"/>
              </a:rPr>
              <a:t>App</a:t>
            </a: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() {</a:t>
            </a:r>
            <a:endParaRPr/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 </a:t>
            </a:r>
            <a:r>
              <a:rPr lang="en-US" sz="1800" b="0" i="0" u="none" strike="noStrike" cap="none">
                <a:solidFill>
                  <a:srgbClr val="795E26"/>
                </a:solidFill>
                <a:latin typeface="Fira Code"/>
                <a:ea typeface="Fira Code"/>
                <a:cs typeface="Fira Code"/>
                <a:sym typeface="Fira Code"/>
              </a:rPr>
              <a:t>useEffect</a:t>
            </a: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(() </a:t>
            </a:r>
            <a:r>
              <a:rPr lang="en-US" sz="1800" b="0" i="0" u="none" strike="noStrike" cap="none">
                <a:solidFill>
                  <a:srgbClr val="0000FF"/>
                </a:solidFill>
                <a:latin typeface="Fira Code"/>
                <a:ea typeface="Fira Code"/>
                <a:cs typeface="Fira Code"/>
                <a:sym typeface="Fira Code"/>
              </a:rPr>
              <a:t>=&gt;</a:t>
            </a: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{</a:t>
            </a:r>
            <a:endParaRPr/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   </a:t>
            </a:r>
            <a:r>
              <a:rPr lang="en-US" sz="1800" b="0" i="0" u="none" strike="noStrike" cap="none">
                <a:solidFill>
                  <a:srgbClr val="001080"/>
                </a:solidFill>
                <a:latin typeface="Fira Code"/>
                <a:ea typeface="Fira Code"/>
                <a:cs typeface="Fira Code"/>
                <a:sym typeface="Fira Code"/>
              </a:rPr>
              <a:t>console</a:t>
            </a: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.</a:t>
            </a:r>
            <a:r>
              <a:rPr lang="en-US" sz="1800" b="0" i="0" u="none" strike="noStrike" cap="none">
                <a:solidFill>
                  <a:srgbClr val="795E26"/>
                </a:solidFill>
                <a:latin typeface="Fira Code"/>
                <a:ea typeface="Fira Code"/>
                <a:cs typeface="Fira Code"/>
                <a:sym typeface="Fira Code"/>
              </a:rPr>
              <a:t>log</a:t>
            </a: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(</a:t>
            </a:r>
            <a:r>
              <a:rPr lang="en-US" sz="1800" b="0" i="0" u="none" strike="noStrike" cap="none">
                <a:solidFill>
                  <a:srgbClr val="A31515"/>
                </a:solidFill>
                <a:latin typeface="Fira Code"/>
                <a:ea typeface="Fira Code"/>
                <a:cs typeface="Fira Code"/>
                <a:sym typeface="Fira Code"/>
              </a:rPr>
              <a:t>‘Comp Did Mount'</a:t>
            </a: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);</a:t>
            </a:r>
            <a:endParaRPr/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   </a:t>
            </a:r>
            <a:r>
              <a:rPr lang="en-US" sz="1800" b="0" i="0" u="none" strike="noStrike" cap="none">
                <a:solidFill>
                  <a:srgbClr val="AF00DB"/>
                </a:solidFill>
                <a:latin typeface="Fira Code"/>
                <a:ea typeface="Fira Code"/>
                <a:cs typeface="Fira Code"/>
                <a:sym typeface="Fira Code"/>
              </a:rPr>
              <a:t>return</a:t>
            </a: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() </a:t>
            </a:r>
            <a:r>
              <a:rPr lang="en-US" sz="1800" b="0" i="0" u="none" strike="noStrike" cap="none">
                <a:solidFill>
                  <a:srgbClr val="0000FF"/>
                </a:solidFill>
                <a:latin typeface="Fira Code"/>
                <a:ea typeface="Fira Code"/>
                <a:cs typeface="Fira Code"/>
                <a:sym typeface="Fira Code"/>
              </a:rPr>
              <a:t>=&gt;</a:t>
            </a: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{</a:t>
            </a:r>
            <a:endParaRPr/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    </a:t>
            </a:r>
            <a:r>
              <a:rPr lang="en-US" sz="1800" b="0" i="0" u="none" strike="noStrike" cap="none">
                <a:solidFill>
                  <a:srgbClr val="001080"/>
                </a:solidFill>
                <a:latin typeface="Fira Code"/>
                <a:ea typeface="Fira Code"/>
                <a:cs typeface="Fira Code"/>
                <a:sym typeface="Fira Code"/>
              </a:rPr>
              <a:t>console</a:t>
            </a: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.</a:t>
            </a:r>
            <a:r>
              <a:rPr lang="en-US" sz="1800" b="0" i="0" u="none" strike="noStrike" cap="none">
                <a:solidFill>
                  <a:srgbClr val="795E26"/>
                </a:solidFill>
                <a:latin typeface="Fira Code"/>
                <a:ea typeface="Fira Code"/>
                <a:cs typeface="Fira Code"/>
                <a:sym typeface="Fira Code"/>
              </a:rPr>
              <a:t>log</a:t>
            </a: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(</a:t>
            </a:r>
            <a:r>
              <a:rPr lang="en-US" sz="1800" b="0" i="0" u="none" strike="noStrike" cap="none">
                <a:solidFill>
                  <a:srgbClr val="A31515"/>
                </a:solidFill>
                <a:latin typeface="Fira Code"/>
                <a:ea typeface="Fira Code"/>
                <a:cs typeface="Fira Code"/>
                <a:sym typeface="Fira Code"/>
              </a:rPr>
              <a:t>‘Comp Will Unmount’</a:t>
            </a: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);</a:t>
            </a:r>
            <a:endParaRPr/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  };</a:t>
            </a:r>
            <a:endParaRPr/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  }, []);</a:t>
            </a:r>
            <a:endParaRPr/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}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19"/>
          <p:cNvSpPr txBox="1">
            <a:spLocks noGrp="1"/>
          </p:cNvSpPr>
          <p:nvPr>
            <p:ph type="body" idx="1"/>
          </p:nvPr>
        </p:nvSpPr>
        <p:spPr>
          <a:xfrm>
            <a:off x="912832" y="5212014"/>
            <a:ext cx="4652494" cy="594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rPr lang="en-US"/>
              <a:t>Class component</a:t>
            </a:r>
            <a:endParaRPr/>
          </a:p>
        </p:txBody>
      </p:sp>
      <p:sp>
        <p:nvSpPr>
          <p:cNvPr id="271" name="Google Shape;271;p19"/>
          <p:cNvSpPr txBox="1">
            <a:spLocks noGrp="1"/>
          </p:cNvSpPr>
          <p:nvPr>
            <p:ph type="body" idx="2"/>
          </p:nvPr>
        </p:nvSpPr>
        <p:spPr>
          <a:xfrm>
            <a:off x="6647205" y="5212014"/>
            <a:ext cx="4652494" cy="594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rPr lang="en-US" dirty="0"/>
              <a:t>Function component</a:t>
            </a:r>
            <a:endParaRPr dirty="0"/>
          </a:p>
        </p:txBody>
      </p:sp>
      <p:sp>
        <p:nvSpPr>
          <p:cNvPr id="272" name="Google Shape;272;p19"/>
          <p:cNvSpPr txBox="1">
            <a:spLocks noGrp="1"/>
          </p:cNvSpPr>
          <p:nvPr>
            <p:ph type="title"/>
          </p:nvPr>
        </p:nvSpPr>
        <p:spPr>
          <a:xfrm>
            <a:off x="565167" y="423071"/>
            <a:ext cx="7234127" cy="686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3600"/>
              <a:t>Introduce hooks APIs - useEffect </a:t>
            </a:r>
            <a:endParaRPr sz="3600"/>
          </a:p>
        </p:txBody>
      </p:sp>
      <p:sp>
        <p:nvSpPr>
          <p:cNvPr id="273" name="Google Shape;273;p19"/>
          <p:cNvSpPr txBox="1"/>
          <p:nvPr/>
        </p:nvSpPr>
        <p:spPr>
          <a:xfrm>
            <a:off x="555810" y="1554588"/>
            <a:ext cx="5497158" cy="3852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FF"/>
              </a:buClr>
              <a:buSzPts val="2800"/>
              <a:buFont typeface="Arial"/>
              <a:buNone/>
            </a:pPr>
            <a:r>
              <a:rPr lang="en-US" sz="1800" b="0" i="0" u="none" strike="noStrike" cap="none">
                <a:solidFill>
                  <a:srgbClr val="0000FF"/>
                </a:solidFill>
                <a:latin typeface="Fira Code"/>
                <a:ea typeface="Fira Code"/>
                <a:cs typeface="Fira Code"/>
                <a:sym typeface="Fira Code"/>
              </a:rPr>
              <a:t>class</a:t>
            </a: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800" b="0" i="0" u="none" strike="noStrike" cap="none">
                <a:solidFill>
                  <a:srgbClr val="267F99"/>
                </a:solidFill>
                <a:latin typeface="Fira Code"/>
                <a:ea typeface="Fira Code"/>
                <a:cs typeface="Fira Code"/>
                <a:sym typeface="Fira Code"/>
              </a:rPr>
              <a:t>App</a:t>
            </a: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800" b="0" i="0" u="none" strike="noStrike" cap="none">
                <a:solidFill>
                  <a:srgbClr val="0000FF"/>
                </a:solidFill>
                <a:latin typeface="Fira Code"/>
                <a:ea typeface="Fira Code"/>
                <a:cs typeface="Fira Code"/>
                <a:sym typeface="Fira Code"/>
              </a:rPr>
              <a:t>extends</a:t>
            </a: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800" b="0" i="0" u="none" strike="noStrike" cap="none">
                <a:solidFill>
                  <a:srgbClr val="267F99"/>
                </a:solidFill>
                <a:latin typeface="Fira Code"/>
                <a:ea typeface="Fira Code"/>
                <a:cs typeface="Fira Code"/>
                <a:sym typeface="Fira Code"/>
              </a:rPr>
              <a:t>PureComponent </a:t>
            </a: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{</a:t>
            </a:r>
            <a:endParaRPr/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		</a:t>
            </a:r>
            <a:r>
              <a:rPr lang="en-US" sz="1800" b="0" i="0" u="none" strike="noStrike" cap="none">
                <a:solidFill>
                  <a:srgbClr val="795E26"/>
                </a:solidFill>
                <a:latin typeface="Fira Code"/>
                <a:ea typeface="Fira Code"/>
                <a:cs typeface="Fira Code"/>
                <a:sym typeface="Fira Code"/>
              </a:rPr>
              <a:t>componentDidMount</a:t>
            </a: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() {}</a:t>
            </a:r>
            <a:endParaRPr/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		</a:t>
            </a:r>
            <a:r>
              <a:rPr lang="en-US" sz="1800" b="0" i="0" u="none" strike="noStrike" cap="none">
                <a:solidFill>
                  <a:srgbClr val="795E26"/>
                </a:solidFill>
                <a:latin typeface="Fira Code"/>
                <a:ea typeface="Fira Code"/>
                <a:cs typeface="Fira Code"/>
                <a:sym typeface="Fira Code"/>
              </a:rPr>
              <a:t>componentDidUpdate</a:t>
            </a: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() {}</a:t>
            </a:r>
            <a:endParaRPr/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}</a:t>
            </a:r>
            <a:endParaRPr/>
          </a:p>
          <a:p>
            <a:pPr marL="0" marR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4" name="Google Shape;274;p19"/>
          <p:cNvSpPr txBox="1"/>
          <p:nvPr/>
        </p:nvSpPr>
        <p:spPr>
          <a:xfrm>
            <a:off x="6052968" y="1554588"/>
            <a:ext cx="5859330" cy="36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FF"/>
              </a:buClr>
              <a:buSzPts val="2800"/>
              <a:buFont typeface="Arial"/>
              <a:buNone/>
            </a:pPr>
            <a:r>
              <a:rPr lang="en-US" sz="1800" b="0" i="0" u="none" strike="noStrike" cap="none">
                <a:solidFill>
                  <a:srgbClr val="0000FF"/>
                </a:solidFill>
                <a:latin typeface="Fira Code"/>
                <a:ea typeface="Fira Code"/>
                <a:cs typeface="Fira Code"/>
                <a:sym typeface="Fira Code"/>
              </a:rPr>
              <a:t>function</a:t>
            </a: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800" b="0" i="0" u="none" strike="noStrike" cap="none">
                <a:solidFill>
                  <a:srgbClr val="267F99"/>
                </a:solidFill>
                <a:latin typeface="Fira Code"/>
                <a:ea typeface="Fira Code"/>
                <a:cs typeface="Fira Code"/>
                <a:sym typeface="Fira Code"/>
              </a:rPr>
              <a:t>App</a:t>
            </a: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() {</a:t>
            </a:r>
            <a:endParaRPr/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 </a:t>
            </a:r>
            <a:r>
              <a:rPr lang="en-US" sz="1800" b="0" i="0" u="none" strike="noStrike" cap="none">
                <a:solidFill>
                  <a:srgbClr val="795E26"/>
                </a:solidFill>
                <a:latin typeface="Fira Code"/>
                <a:ea typeface="Fira Code"/>
                <a:cs typeface="Fira Code"/>
                <a:sym typeface="Fira Code"/>
              </a:rPr>
              <a:t>useEffect</a:t>
            </a: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(() </a:t>
            </a:r>
            <a:r>
              <a:rPr lang="en-US" sz="1800" b="0" i="0" u="none" strike="noStrike" cap="none">
                <a:solidFill>
                  <a:srgbClr val="0000FF"/>
                </a:solidFill>
                <a:latin typeface="Fira Code"/>
                <a:ea typeface="Fira Code"/>
                <a:cs typeface="Fira Code"/>
                <a:sym typeface="Fira Code"/>
              </a:rPr>
              <a:t>=&gt;</a:t>
            </a: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{</a:t>
            </a:r>
            <a:endParaRPr/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   </a:t>
            </a:r>
            <a:r>
              <a:rPr lang="en-US" sz="1800" b="0" i="0" u="none" strike="noStrike" cap="none">
                <a:solidFill>
                  <a:srgbClr val="001080"/>
                </a:solidFill>
                <a:latin typeface="Fira Code"/>
                <a:ea typeface="Fira Code"/>
                <a:cs typeface="Fira Code"/>
                <a:sym typeface="Fira Code"/>
              </a:rPr>
              <a:t>console</a:t>
            </a: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.</a:t>
            </a:r>
            <a:r>
              <a:rPr lang="en-US" sz="1800" b="0" i="0" u="none" strike="noStrike" cap="none">
                <a:solidFill>
                  <a:srgbClr val="795E26"/>
                </a:solidFill>
                <a:latin typeface="Fira Code"/>
                <a:ea typeface="Fira Code"/>
                <a:cs typeface="Fira Code"/>
                <a:sym typeface="Fira Code"/>
              </a:rPr>
              <a:t>log</a:t>
            </a: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(</a:t>
            </a:r>
            <a:r>
              <a:rPr lang="en-US" sz="1800" b="0" i="0" u="none" strike="noStrike" cap="none">
                <a:solidFill>
                  <a:srgbClr val="A31515"/>
                </a:solidFill>
                <a:latin typeface="Fira Code"/>
                <a:ea typeface="Fira Code"/>
                <a:cs typeface="Fira Code"/>
                <a:sym typeface="Fira Code"/>
              </a:rPr>
              <a:t>‘Comp Did Mount or did update'</a:t>
            </a: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);</a:t>
            </a:r>
            <a:endParaRPr/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  });</a:t>
            </a:r>
            <a:endParaRPr/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}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Google Shape;279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07796" y="1452282"/>
            <a:ext cx="8976407" cy="5405718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20"/>
          <p:cNvSpPr txBox="1">
            <a:spLocks noGrp="1"/>
          </p:cNvSpPr>
          <p:nvPr>
            <p:ph type="title"/>
          </p:nvPr>
        </p:nvSpPr>
        <p:spPr>
          <a:xfrm>
            <a:off x="565168" y="423071"/>
            <a:ext cx="4660884" cy="686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sz="3600"/>
              <a:t>Introduce hooks APIs</a:t>
            </a:r>
            <a:endParaRPr/>
          </a:p>
        </p:txBody>
      </p:sp>
      <p:sp>
        <p:nvSpPr>
          <p:cNvPr id="281" name="Google Shape;281;p20"/>
          <p:cNvSpPr txBox="1">
            <a:spLocks noGrp="1"/>
          </p:cNvSpPr>
          <p:nvPr>
            <p:ph type="body" idx="1"/>
          </p:nvPr>
        </p:nvSpPr>
        <p:spPr>
          <a:xfrm>
            <a:off x="593743" y="1254125"/>
            <a:ext cx="8237538" cy="8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sz="2000" b="1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useEffect</a:t>
            </a:r>
            <a:endParaRPr sz="2000" b="1" i="0" u="none" strike="noStrike" cap="none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41;p3">
            <a:extLst>
              <a:ext uri="{FF2B5EF4-FFF2-40B4-BE49-F238E27FC236}">
                <a16:creationId xmlns:a16="http://schemas.microsoft.com/office/drawing/2014/main" id="{3635D51D-EFA4-4A79-50E2-792BFAC03D01}"/>
              </a:ext>
            </a:extLst>
          </p:cNvPr>
          <p:cNvSpPr txBox="1">
            <a:spLocks/>
          </p:cNvSpPr>
          <p:nvPr/>
        </p:nvSpPr>
        <p:spPr>
          <a:xfrm>
            <a:off x="1644969" y="2873800"/>
            <a:ext cx="8902061" cy="1110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2400" b="1" i="0" u="none" strike="noStrike" cap="none">
                <a:solidFill>
                  <a:srgbClr val="00B0F0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6000" dirty="0"/>
              <a:t>Custom hooks</a:t>
            </a:r>
          </a:p>
        </p:txBody>
      </p:sp>
    </p:spTree>
    <p:extLst>
      <p:ext uri="{BB962C8B-B14F-4D97-AF65-F5344CB8AC3E}">
        <p14:creationId xmlns:p14="http://schemas.microsoft.com/office/powerpoint/2010/main" val="4024719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21"/>
          <p:cNvSpPr txBox="1">
            <a:spLocks noGrp="1"/>
          </p:cNvSpPr>
          <p:nvPr>
            <p:ph type="title"/>
          </p:nvPr>
        </p:nvSpPr>
        <p:spPr>
          <a:xfrm>
            <a:off x="565168" y="423071"/>
            <a:ext cx="4660884" cy="686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sz="3600"/>
              <a:t>Custom</a:t>
            </a:r>
            <a:r>
              <a:rPr lang="en-US" sz="4000"/>
              <a:t> </a:t>
            </a:r>
            <a:r>
              <a:rPr lang="en-US" sz="3600"/>
              <a:t>hooks</a:t>
            </a:r>
            <a:endParaRPr sz="4000"/>
          </a:p>
        </p:txBody>
      </p:sp>
      <p:sp>
        <p:nvSpPr>
          <p:cNvPr id="287" name="Google Shape;287;p21"/>
          <p:cNvSpPr txBox="1"/>
          <p:nvPr/>
        </p:nvSpPr>
        <p:spPr>
          <a:xfrm>
            <a:off x="593743" y="1437812"/>
            <a:ext cx="11004514" cy="3130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71500" marR="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React allows us to write a custom hooks same as 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useState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and 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useEffect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endParaRPr sz="2000" b="0" i="0" u="none" strike="noStrike" cap="none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571500" marR="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Custom hooks is a special function.</a:t>
            </a:r>
            <a:endParaRPr dirty="0"/>
          </a:p>
          <a:p>
            <a:pPr marL="571500" marR="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It can use other hooks like 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useState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, 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useEffect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,… or another custom hooks.</a:t>
            </a:r>
            <a:endParaRPr dirty="0"/>
          </a:p>
          <a:p>
            <a:pPr marL="571500" marR="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000" b="1" i="0" u="none" strike="noStrike" cap="none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RULE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: Use ‘use’ keyword to write a custom hooks -&gt; 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useClock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, 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useColor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,…</a:t>
            </a:r>
            <a:endParaRPr dirty="0"/>
          </a:p>
          <a:p>
            <a:pPr marL="571500" marR="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Custom hooks return data instead of JSX.</a:t>
            </a:r>
            <a:endParaRPr sz="2000" b="0" i="0" u="none" strike="noStrike" cap="none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685800" marR="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000" b="0" i="0" u="none" strike="noStrike" cap="none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685800" marR="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000" b="0" i="0" u="none" strike="noStrike" cap="none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		</a:t>
            </a:r>
            <a:endParaRPr dirty="0"/>
          </a:p>
        </p:txBody>
      </p:sp>
      <p:sp>
        <p:nvSpPr>
          <p:cNvPr id="288" name="Google Shape;288;p21"/>
          <p:cNvSpPr txBox="1">
            <a:spLocks noGrp="1"/>
          </p:cNvSpPr>
          <p:nvPr>
            <p:ph type="body" idx="1"/>
          </p:nvPr>
        </p:nvSpPr>
        <p:spPr>
          <a:xfrm>
            <a:off x="593743" y="1052932"/>
            <a:ext cx="8237538" cy="8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sz="2000" b="1" i="0" u="none" strike="noStrike" cap="none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What is custom hooks?</a:t>
            </a:r>
            <a:endParaRPr dirty="0"/>
          </a:p>
        </p:txBody>
      </p:sp>
      <p:sp>
        <p:nvSpPr>
          <p:cNvPr id="289" name="Google Shape;289;p21"/>
          <p:cNvSpPr txBox="1"/>
          <p:nvPr/>
        </p:nvSpPr>
        <p:spPr>
          <a:xfrm>
            <a:off x="565168" y="4561857"/>
            <a:ext cx="8237538" cy="8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sz="2000" b="1" i="0" u="none" strike="noStrike" cap="none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When to use? </a:t>
            </a:r>
            <a:endParaRPr dirty="0"/>
          </a:p>
        </p:txBody>
      </p:sp>
      <p:sp>
        <p:nvSpPr>
          <p:cNvPr id="290" name="Google Shape;290;p21"/>
          <p:cNvSpPr txBox="1"/>
          <p:nvPr/>
        </p:nvSpPr>
        <p:spPr>
          <a:xfrm>
            <a:off x="565168" y="4994023"/>
            <a:ext cx="11004514" cy="1863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71500" marR="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Separate the logic from the UI.</a:t>
            </a:r>
            <a:endParaRPr sz="2000" b="0" i="0" u="none" strike="noStrike" cap="none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571500" marR="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Share logic between components.</a:t>
            </a:r>
          </a:p>
          <a:p>
            <a:pPr marL="571500" marR="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0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Write unit test easier.</a:t>
            </a:r>
            <a:endParaRPr dirty="0"/>
          </a:p>
          <a:p>
            <a:pPr marL="685800" marR="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000" b="0" i="0" u="none" strike="noStrike" cap="none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685800" marR="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000" b="0" i="0" u="none" strike="noStrike" cap="none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		</a:t>
            </a:r>
            <a:endParaRPr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22"/>
          <p:cNvSpPr txBox="1">
            <a:spLocks noGrp="1"/>
          </p:cNvSpPr>
          <p:nvPr>
            <p:ph type="title"/>
          </p:nvPr>
        </p:nvSpPr>
        <p:spPr>
          <a:xfrm>
            <a:off x="565168" y="423071"/>
            <a:ext cx="4660884" cy="686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sz="3600"/>
              <a:t>Custom</a:t>
            </a:r>
            <a:r>
              <a:rPr lang="en-US" sz="4000"/>
              <a:t> </a:t>
            </a:r>
            <a:r>
              <a:rPr lang="en-US" sz="3600"/>
              <a:t>hooks</a:t>
            </a:r>
            <a:endParaRPr sz="4000"/>
          </a:p>
        </p:txBody>
      </p:sp>
      <p:pic>
        <p:nvPicPr>
          <p:cNvPr id="296" name="Google Shape;296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4220" y="1109709"/>
            <a:ext cx="5963560" cy="56902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41;p3">
            <a:extLst>
              <a:ext uri="{FF2B5EF4-FFF2-40B4-BE49-F238E27FC236}">
                <a16:creationId xmlns:a16="http://schemas.microsoft.com/office/drawing/2014/main" id="{3635D51D-EFA4-4A79-50E2-792BFAC03D01}"/>
              </a:ext>
            </a:extLst>
          </p:cNvPr>
          <p:cNvSpPr txBox="1">
            <a:spLocks/>
          </p:cNvSpPr>
          <p:nvPr/>
        </p:nvSpPr>
        <p:spPr>
          <a:xfrm>
            <a:off x="1644969" y="2873800"/>
            <a:ext cx="8902061" cy="1110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2400" b="1" i="0" u="none" strike="noStrike" cap="none">
                <a:solidFill>
                  <a:srgbClr val="00B0F0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6000" dirty="0"/>
              <a:t>Some additional hooks</a:t>
            </a:r>
          </a:p>
        </p:txBody>
      </p:sp>
    </p:spTree>
    <p:extLst>
      <p:ext uri="{BB962C8B-B14F-4D97-AF65-F5344CB8AC3E}">
        <p14:creationId xmlns:p14="http://schemas.microsoft.com/office/powerpoint/2010/main" val="1698098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23"/>
          <p:cNvSpPr txBox="1">
            <a:spLocks noGrp="1"/>
          </p:cNvSpPr>
          <p:nvPr>
            <p:ph type="title"/>
          </p:nvPr>
        </p:nvSpPr>
        <p:spPr>
          <a:xfrm>
            <a:off x="565168" y="423071"/>
            <a:ext cx="5394568" cy="686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sz="3600"/>
              <a:t>Some additional</a:t>
            </a:r>
            <a:r>
              <a:rPr lang="en-US" sz="4000"/>
              <a:t> </a:t>
            </a:r>
            <a:r>
              <a:rPr lang="en-US" sz="3600"/>
              <a:t>hooks</a:t>
            </a:r>
            <a:endParaRPr sz="4000"/>
          </a:p>
        </p:txBody>
      </p:sp>
      <p:sp>
        <p:nvSpPr>
          <p:cNvPr id="302" name="Google Shape;302;p23"/>
          <p:cNvSpPr txBox="1">
            <a:spLocks noGrp="1"/>
          </p:cNvSpPr>
          <p:nvPr>
            <p:ph type="body" idx="1"/>
          </p:nvPr>
        </p:nvSpPr>
        <p:spPr>
          <a:xfrm>
            <a:off x="593743" y="1254125"/>
            <a:ext cx="8237538" cy="8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sz="2000" b="1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useRef</a:t>
            </a:r>
            <a:endParaRPr sz="2000" b="1" i="0" u="none" strike="noStrike" cap="none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3" name="Google Shape;303;p23"/>
          <p:cNvSpPr txBox="1"/>
          <p:nvPr/>
        </p:nvSpPr>
        <p:spPr>
          <a:xfrm>
            <a:off x="694260" y="1848643"/>
            <a:ext cx="11004514" cy="2325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    </a:t>
            </a:r>
            <a:r>
              <a:rPr lang="en-US" sz="1800" b="0" i="0" u="none" strike="noStrike" cap="none">
                <a:solidFill>
                  <a:srgbClr val="0000FF"/>
                </a:solidFill>
                <a:latin typeface="Fira Code"/>
                <a:ea typeface="Fira Code"/>
                <a:cs typeface="Fira Code"/>
                <a:sym typeface="Fira Code"/>
              </a:rPr>
              <a:t>const</a:t>
            </a: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[</a:t>
            </a:r>
            <a:r>
              <a:rPr lang="en-US" sz="1800" b="0" i="0" u="none" strike="noStrike" cap="none">
                <a:solidFill>
                  <a:srgbClr val="0070C1"/>
                </a:solidFill>
                <a:latin typeface="Fira Code"/>
                <a:ea typeface="Fira Code"/>
                <a:cs typeface="Fira Code"/>
                <a:sym typeface="Fira Code"/>
              </a:rPr>
              <a:t>count</a:t>
            </a: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, </a:t>
            </a:r>
            <a:r>
              <a:rPr lang="en-US" sz="1800" b="0" i="0" u="none" strike="noStrike" cap="none">
                <a:solidFill>
                  <a:srgbClr val="795E26"/>
                </a:solidFill>
                <a:latin typeface="Fira Code"/>
                <a:ea typeface="Fira Code"/>
                <a:cs typeface="Fira Code"/>
                <a:sym typeface="Fira Code"/>
              </a:rPr>
              <a:t>setCount</a:t>
            </a: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] = </a:t>
            </a:r>
            <a:r>
              <a:rPr lang="en-US" sz="1800" b="0" i="0" u="none" strike="noStrike" cap="none">
                <a:solidFill>
                  <a:srgbClr val="795E26"/>
                </a:solidFill>
                <a:latin typeface="Fira Code"/>
                <a:ea typeface="Fira Code"/>
                <a:cs typeface="Fira Code"/>
                <a:sym typeface="Fira Code"/>
              </a:rPr>
              <a:t>useState</a:t>
            </a: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(</a:t>
            </a:r>
            <a:r>
              <a:rPr lang="en-US" sz="1800" b="0" i="0" u="none" strike="noStrike" cap="none">
                <a:solidFill>
                  <a:srgbClr val="098658"/>
                </a:solidFill>
                <a:latin typeface="Fira Code"/>
                <a:ea typeface="Fira Code"/>
                <a:cs typeface="Fira Code"/>
                <a:sym typeface="Fira Code"/>
              </a:rPr>
              <a:t>0</a:t>
            </a: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);</a:t>
            </a:r>
            <a:endParaRPr/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    </a:t>
            </a:r>
            <a:r>
              <a:rPr lang="en-US" sz="1800" b="0" i="0" u="none" strike="noStrike" cap="none">
                <a:solidFill>
                  <a:srgbClr val="0000FF"/>
                </a:solidFill>
                <a:latin typeface="Fira Code"/>
                <a:ea typeface="Fira Code"/>
                <a:cs typeface="Fira Code"/>
                <a:sym typeface="Fira Code"/>
              </a:rPr>
              <a:t>const</a:t>
            </a: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800" b="0" i="0" u="none" strike="noStrike" cap="none">
                <a:solidFill>
                  <a:srgbClr val="0070C1"/>
                </a:solidFill>
                <a:latin typeface="Fira Code"/>
                <a:ea typeface="Fira Code"/>
                <a:cs typeface="Fira Code"/>
                <a:sym typeface="Fira Code"/>
              </a:rPr>
              <a:t>prevCount</a:t>
            </a: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= </a:t>
            </a:r>
            <a:r>
              <a:rPr lang="en-US" sz="1800" b="0" i="0" u="none" strike="noStrike" cap="none">
                <a:solidFill>
                  <a:srgbClr val="795E26"/>
                </a:solidFill>
                <a:latin typeface="Fira Code"/>
                <a:ea typeface="Fira Code"/>
                <a:cs typeface="Fira Code"/>
                <a:sym typeface="Fira Code"/>
              </a:rPr>
              <a:t>useRef</a:t>
            </a: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(</a:t>
            </a:r>
            <a:r>
              <a:rPr lang="en-US" sz="1800" b="0" i="0" u="none" strike="noStrike" cap="none">
                <a:solidFill>
                  <a:srgbClr val="0070C1"/>
                </a:solidFill>
                <a:latin typeface="Fira Code"/>
                <a:ea typeface="Fira Code"/>
                <a:cs typeface="Fira Code"/>
                <a:sym typeface="Fira Code"/>
              </a:rPr>
              <a:t>count</a:t>
            </a: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)</a:t>
            </a:r>
            <a:endParaRPr/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b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</a:b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  </a:t>
            </a:r>
            <a:r>
              <a:rPr lang="en-US" sz="1800" b="0" i="0" u="none" strike="noStrike" cap="none">
                <a:solidFill>
                  <a:srgbClr val="795E26"/>
                </a:solidFill>
                <a:latin typeface="Fira Code"/>
                <a:ea typeface="Fira Code"/>
                <a:cs typeface="Fira Code"/>
                <a:sym typeface="Fira Code"/>
              </a:rPr>
              <a:t>useEffect</a:t>
            </a: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(() </a:t>
            </a:r>
            <a:r>
              <a:rPr lang="en-US" sz="1800" b="0" i="0" u="none" strike="noStrike" cap="none">
                <a:solidFill>
                  <a:srgbClr val="0000FF"/>
                </a:solidFill>
                <a:latin typeface="Fira Code"/>
                <a:ea typeface="Fira Code"/>
                <a:cs typeface="Fira Code"/>
                <a:sym typeface="Fira Code"/>
              </a:rPr>
              <a:t>=&gt;</a:t>
            </a: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{</a:t>
            </a:r>
            <a:endParaRPr/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        </a:t>
            </a:r>
            <a:r>
              <a:rPr lang="en-US" sz="1800" b="0" i="0" u="none" strike="noStrike" cap="none">
                <a:solidFill>
                  <a:srgbClr val="0070C1"/>
                </a:solidFill>
                <a:latin typeface="Fira Code"/>
                <a:ea typeface="Fira Code"/>
                <a:cs typeface="Fira Code"/>
                <a:sym typeface="Fira Code"/>
              </a:rPr>
              <a:t>prevCount</a:t>
            </a: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.</a:t>
            </a:r>
            <a:r>
              <a:rPr lang="en-US" sz="1800" b="0" i="0" u="none" strike="noStrike" cap="none">
                <a:solidFill>
                  <a:srgbClr val="001080"/>
                </a:solidFill>
                <a:latin typeface="Fira Code"/>
                <a:ea typeface="Fira Code"/>
                <a:cs typeface="Fira Code"/>
                <a:sym typeface="Fira Code"/>
              </a:rPr>
              <a:t>current</a:t>
            </a: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= </a:t>
            </a:r>
            <a:r>
              <a:rPr lang="en-US" sz="1800" b="0" i="0" u="none" strike="noStrike" cap="none">
                <a:solidFill>
                  <a:srgbClr val="0070C1"/>
                </a:solidFill>
                <a:latin typeface="Fira Code"/>
                <a:ea typeface="Fira Code"/>
                <a:cs typeface="Fira Code"/>
                <a:sym typeface="Fira Code"/>
              </a:rPr>
              <a:t>count</a:t>
            </a: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;</a:t>
            </a:r>
            <a:endParaRPr/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    }, [</a:t>
            </a:r>
            <a:r>
              <a:rPr lang="en-US" sz="1800" b="0" i="0" u="none" strike="noStrike" cap="none">
                <a:solidFill>
                  <a:srgbClr val="0070C1"/>
                </a:solidFill>
                <a:latin typeface="Fira Code"/>
                <a:ea typeface="Fira Code"/>
                <a:cs typeface="Fira Code"/>
                <a:sym typeface="Fira Code"/>
              </a:rPr>
              <a:t>count</a:t>
            </a: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]);</a:t>
            </a:r>
            <a:endParaRPr/>
          </a:p>
          <a:p>
            <a:pPr marL="228600" marR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4" name="Google Shape;304;p23"/>
          <p:cNvSpPr txBox="1"/>
          <p:nvPr/>
        </p:nvSpPr>
        <p:spPr>
          <a:xfrm>
            <a:off x="694250" y="4384897"/>
            <a:ext cx="11004600" cy="5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71500" marR="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Allow to store, retrieve stateful values =&gt; can get a previous state to use for any purposes.</a:t>
            </a:r>
            <a:endParaRPr sz="2000" b="0" i="0" u="none" strike="noStrike" cap="none"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685800" marR="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000" b="0" i="0" u="none" strike="noStrike" cap="none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		</a:t>
            </a:r>
            <a:endParaRPr dirty="0"/>
          </a:p>
        </p:txBody>
      </p:sp>
      <p:sp>
        <p:nvSpPr>
          <p:cNvPr id="305" name="Google Shape;305;p23"/>
          <p:cNvSpPr txBox="1"/>
          <p:nvPr/>
        </p:nvSpPr>
        <p:spPr>
          <a:xfrm>
            <a:off x="694213" y="5145122"/>
            <a:ext cx="11004600" cy="5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71500" marR="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0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Normally used to access the DOM elements.</a:t>
            </a:r>
            <a:endParaRPr sz="2000" b="0" i="0" u="none" strike="noStrike" cap="none"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685800" marR="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000" b="0" i="0" u="none" strike="noStrike" cap="none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		</a:t>
            </a:r>
            <a:endParaRPr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24"/>
          <p:cNvSpPr txBox="1">
            <a:spLocks noGrp="1"/>
          </p:cNvSpPr>
          <p:nvPr>
            <p:ph type="title"/>
          </p:nvPr>
        </p:nvSpPr>
        <p:spPr>
          <a:xfrm>
            <a:off x="565168" y="423071"/>
            <a:ext cx="5964724" cy="686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sz="3600"/>
              <a:t>Some additional</a:t>
            </a:r>
            <a:r>
              <a:rPr lang="en-US" sz="4000"/>
              <a:t> </a:t>
            </a:r>
            <a:r>
              <a:rPr lang="en-US" sz="3600"/>
              <a:t>hooks</a:t>
            </a:r>
            <a:endParaRPr sz="4000"/>
          </a:p>
        </p:txBody>
      </p:sp>
      <p:sp>
        <p:nvSpPr>
          <p:cNvPr id="311" name="Google Shape;311;p24"/>
          <p:cNvSpPr txBox="1">
            <a:spLocks noGrp="1"/>
          </p:cNvSpPr>
          <p:nvPr>
            <p:ph type="body" idx="1"/>
          </p:nvPr>
        </p:nvSpPr>
        <p:spPr>
          <a:xfrm>
            <a:off x="593743" y="1254125"/>
            <a:ext cx="8237538" cy="8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sz="2000" b="1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useCallback</a:t>
            </a:r>
            <a:endParaRPr sz="2000" b="1" i="0" u="none" strike="noStrike" cap="none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2" name="Google Shape;312;p24"/>
          <p:cNvSpPr txBox="1"/>
          <p:nvPr/>
        </p:nvSpPr>
        <p:spPr>
          <a:xfrm>
            <a:off x="694260" y="1848643"/>
            <a:ext cx="11004514" cy="17013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FF"/>
              </a:buClr>
              <a:buSzPts val="2800"/>
              <a:buFont typeface="Arial"/>
              <a:buNone/>
            </a:pPr>
            <a:r>
              <a:rPr lang="en-US" sz="1800" b="0" i="0" u="none" strike="noStrike" cap="none" dirty="0">
                <a:solidFill>
                  <a:srgbClr val="0000FF"/>
                </a:solidFill>
                <a:latin typeface="Fira Code"/>
                <a:ea typeface="Fira Code"/>
                <a:cs typeface="Fira Code"/>
                <a:sym typeface="Fira Code"/>
              </a:rPr>
              <a:t>function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800" b="0" i="0" u="none" strike="noStrike" cap="none" dirty="0">
                <a:solidFill>
                  <a:srgbClr val="795E26"/>
                </a:solidFill>
                <a:latin typeface="Fira Code"/>
                <a:ea typeface="Fira Code"/>
                <a:cs typeface="Fira Code"/>
                <a:sym typeface="Fira Code"/>
              </a:rPr>
              <a:t>App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() {</a:t>
            </a:r>
            <a:endParaRPr dirty="0"/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    </a:t>
            </a:r>
            <a:r>
              <a:rPr lang="en-US" sz="1800" b="0" i="0" u="none" strike="noStrike" cap="none" dirty="0">
                <a:solidFill>
                  <a:srgbClr val="0000FF"/>
                </a:solidFill>
                <a:latin typeface="Fira Code"/>
                <a:ea typeface="Fira Code"/>
                <a:cs typeface="Fira Code"/>
                <a:sym typeface="Fira Code"/>
              </a:rPr>
              <a:t>const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800" b="0" i="0" u="none" strike="noStrike" cap="none" dirty="0" err="1">
                <a:solidFill>
                  <a:srgbClr val="0070C1"/>
                </a:solidFill>
                <a:latin typeface="Fira Code"/>
                <a:ea typeface="Fira Code"/>
                <a:cs typeface="Fira Code"/>
                <a:sym typeface="Fira Code"/>
              </a:rPr>
              <a:t>handleMapTypeChange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= (</a:t>
            </a:r>
            <a:r>
              <a:rPr lang="en-US" sz="1800" b="0" i="0" u="none" strike="noStrike" cap="none" dirty="0">
                <a:solidFill>
                  <a:srgbClr val="001080"/>
                </a:solidFill>
                <a:latin typeface="Fira Code"/>
                <a:ea typeface="Fira Code"/>
                <a:cs typeface="Fira Code"/>
                <a:sym typeface="Fira Code"/>
              </a:rPr>
              <a:t>type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) </a:t>
            </a:r>
            <a:r>
              <a:rPr lang="en-US" sz="1800" b="0" i="0" u="none" strike="noStrike" cap="none" dirty="0">
                <a:solidFill>
                  <a:srgbClr val="0000FF"/>
                </a:solidFill>
                <a:latin typeface="Fira Code"/>
                <a:ea typeface="Fira Code"/>
                <a:cs typeface="Fira Code"/>
                <a:sym typeface="Fira Code"/>
              </a:rPr>
              <a:t>=&gt;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{ }</a:t>
            </a:r>
            <a:endParaRPr dirty="0"/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    </a:t>
            </a:r>
            <a:r>
              <a:rPr lang="en-US" sz="1800" b="0" i="0" u="none" strike="noStrike" cap="none" dirty="0">
                <a:solidFill>
                  <a:srgbClr val="AF00DB"/>
                </a:solidFill>
                <a:latin typeface="Fira Code"/>
                <a:ea typeface="Fira Code"/>
                <a:cs typeface="Fira Code"/>
                <a:sym typeface="Fira Code"/>
              </a:rPr>
              <a:t>return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800" b="0" i="0" u="none" strike="noStrike" cap="none" dirty="0">
                <a:solidFill>
                  <a:srgbClr val="800000"/>
                </a:solidFill>
                <a:latin typeface="Fira Code"/>
                <a:ea typeface="Fira Code"/>
                <a:cs typeface="Fira Code"/>
                <a:sym typeface="Fira Code"/>
              </a:rPr>
              <a:t>&lt;</a:t>
            </a:r>
            <a:r>
              <a:rPr lang="en-US" sz="1800" dirty="0">
                <a:solidFill>
                  <a:srgbClr val="267F99"/>
                </a:solidFill>
                <a:latin typeface="Fira Code"/>
                <a:ea typeface="Fira Code"/>
                <a:cs typeface="Fira Code"/>
                <a:sym typeface="Fira Code"/>
              </a:rPr>
              <a:t>Map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800" b="0" i="0" u="none" strike="noStrike" cap="none" dirty="0" err="1">
                <a:solidFill>
                  <a:srgbClr val="E50000"/>
                </a:solidFill>
                <a:latin typeface="Fira Code"/>
                <a:ea typeface="Fira Code"/>
                <a:cs typeface="Fira Code"/>
                <a:sym typeface="Fira Code"/>
              </a:rPr>
              <a:t>onTypeChange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=</a:t>
            </a:r>
            <a:r>
              <a:rPr lang="en-US" sz="1800" b="0" i="0" u="none" strike="noStrike" cap="none" dirty="0">
                <a:solidFill>
                  <a:srgbClr val="0000FF"/>
                </a:solidFill>
                <a:latin typeface="Fira Code"/>
                <a:ea typeface="Fira Code"/>
                <a:cs typeface="Fira Code"/>
                <a:sym typeface="Fira Code"/>
              </a:rPr>
              <a:t>{</a:t>
            </a:r>
            <a:r>
              <a:rPr lang="en-US" sz="1800" b="0" i="0" u="none" strike="noStrike" cap="none" dirty="0" err="1">
                <a:solidFill>
                  <a:srgbClr val="0070C1"/>
                </a:solidFill>
                <a:latin typeface="Fira Code"/>
                <a:ea typeface="Fira Code"/>
                <a:cs typeface="Fira Code"/>
                <a:sym typeface="Fira Code"/>
              </a:rPr>
              <a:t>handleMapTypeChange</a:t>
            </a:r>
            <a:r>
              <a:rPr lang="en-US" sz="1800" b="0" i="0" u="none" strike="noStrike" cap="none" dirty="0">
                <a:solidFill>
                  <a:srgbClr val="0000FF"/>
                </a:solidFill>
                <a:latin typeface="Fira Code"/>
                <a:ea typeface="Fira Code"/>
                <a:cs typeface="Fira Code"/>
                <a:sym typeface="Fira Code"/>
              </a:rPr>
              <a:t>}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800" b="0" i="0" u="none" strike="noStrike" cap="none" dirty="0">
                <a:solidFill>
                  <a:srgbClr val="800000"/>
                </a:solidFill>
                <a:latin typeface="Fira Code"/>
                <a:ea typeface="Fira Code"/>
                <a:cs typeface="Fira Code"/>
                <a:sym typeface="Fira Code"/>
              </a:rPr>
              <a:t>/&gt;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;</a:t>
            </a:r>
            <a:endParaRPr dirty="0"/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}</a:t>
            </a:r>
            <a:endParaRPr dirty="0"/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endParaRPr sz="1800" b="0" i="0" u="none" strike="noStrike" cap="none" dirty="0">
              <a:solidFill>
                <a:srgbClr val="000000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br>
              <a:rPr lang="en-US" sz="1800" b="0" i="0" u="none" strike="noStrike" cap="none" dirty="0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</a:br>
            <a:endParaRPr sz="1800" b="0" i="0" u="none" strike="noStrike" cap="none" dirty="0">
              <a:solidFill>
                <a:srgbClr val="000000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228600" marR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313" name="Google Shape;313;p24"/>
          <p:cNvGrpSpPr/>
          <p:nvPr/>
        </p:nvGrpSpPr>
        <p:grpSpPr>
          <a:xfrm>
            <a:off x="114833" y="3791747"/>
            <a:ext cx="11583941" cy="3066253"/>
            <a:chOff x="114833" y="3791747"/>
            <a:chExt cx="11583941" cy="3066253"/>
          </a:xfrm>
        </p:grpSpPr>
        <p:sp>
          <p:nvSpPr>
            <p:cNvPr id="314" name="Google Shape;314;p24"/>
            <p:cNvSpPr txBox="1"/>
            <p:nvPr/>
          </p:nvSpPr>
          <p:spPr>
            <a:xfrm>
              <a:off x="565168" y="5779545"/>
              <a:ext cx="11004514" cy="107845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571500" marR="0" lvl="0" indent="-342900" algn="l" rtl="0">
                <a:lnSpc>
                  <a:spcPct val="150000"/>
                </a:lnSpc>
                <a:spcBef>
                  <a:spcPts val="100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Char char="•"/>
              </a:pPr>
              <a:r>
                <a:rPr lang="en-US" sz="2000" b="0" i="0" u="none" strike="noStrike" cap="none" dirty="0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Create a memorized callback and only create a new callback when dependencies changed.</a:t>
              </a:r>
              <a:endParaRPr sz="2000" b="0" i="0" u="none" strike="noStrike" cap="none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marL="685800" marR="0" lvl="1" indent="0" algn="l" rtl="0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endParaRPr sz="2000" b="0" i="0" u="none" strike="noStrike" cap="none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marL="685800" marR="0" lvl="1" indent="0" algn="l" rtl="0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endParaRPr sz="2000" b="0" i="0" u="none" strike="noStrike" cap="none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marL="457200" marR="0" lvl="0" indent="-228600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r>
                <a:rPr lang="en-US" sz="2000" b="0" i="0" u="none" strike="noStrike" cap="none" dirty="0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		</a:t>
              </a:r>
              <a:endParaRPr dirty="0"/>
            </a:p>
          </p:txBody>
        </p:sp>
        <p:sp>
          <p:nvSpPr>
            <p:cNvPr id="315" name="Google Shape;315;p24"/>
            <p:cNvSpPr/>
            <p:nvPr/>
          </p:nvSpPr>
          <p:spPr>
            <a:xfrm>
              <a:off x="114833" y="4384536"/>
              <a:ext cx="579427" cy="3518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727" y="19142"/>
                  </a:moveTo>
                  <a:lnTo>
                    <a:pt x="14727" y="12960"/>
                  </a:lnTo>
                  <a:lnTo>
                    <a:pt x="1964" y="12960"/>
                  </a:lnTo>
                  <a:cubicBezTo>
                    <a:pt x="1421" y="12960"/>
                    <a:pt x="982" y="12316"/>
                    <a:pt x="982" y="11520"/>
                  </a:cubicBezTo>
                  <a:lnTo>
                    <a:pt x="982" y="10080"/>
                  </a:lnTo>
                  <a:cubicBezTo>
                    <a:pt x="982" y="9285"/>
                    <a:pt x="1421" y="8640"/>
                    <a:pt x="1964" y="8640"/>
                  </a:cubicBezTo>
                  <a:lnTo>
                    <a:pt x="14727" y="8640"/>
                  </a:lnTo>
                  <a:lnTo>
                    <a:pt x="14727" y="2458"/>
                  </a:lnTo>
                  <a:lnTo>
                    <a:pt x="20415" y="10800"/>
                  </a:lnTo>
                  <a:cubicBezTo>
                    <a:pt x="20415" y="10800"/>
                    <a:pt x="14727" y="19142"/>
                    <a:pt x="14727" y="19142"/>
                  </a:cubicBezTo>
                  <a:close/>
                  <a:moveTo>
                    <a:pt x="21456" y="10291"/>
                  </a:moveTo>
                  <a:lnTo>
                    <a:pt x="14584" y="212"/>
                  </a:lnTo>
                  <a:cubicBezTo>
                    <a:pt x="14495" y="81"/>
                    <a:pt x="14372" y="0"/>
                    <a:pt x="14236" y="0"/>
                  </a:cubicBezTo>
                  <a:cubicBezTo>
                    <a:pt x="13965" y="0"/>
                    <a:pt x="13745" y="322"/>
                    <a:pt x="13745" y="720"/>
                  </a:cubicBezTo>
                  <a:lnTo>
                    <a:pt x="13745" y="7200"/>
                  </a:lnTo>
                  <a:lnTo>
                    <a:pt x="1964" y="7200"/>
                  </a:lnTo>
                  <a:cubicBezTo>
                    <a:pt x="879" y="7200"/>
                    <a:pt x="0" y="8490"/>
                    <a:pt x="0" y="10080"/>
                  </a:cubicBezTo>
                  <a:lnTo>
                    <a:pt x="0" y="11520"/>
                  </a:lnTo>
                  <a:cubicBezTo>
                    <a:pt x="0" y="13110"/>
                    <a:pt x="879" y="14400"/>
                    <a:pt x="1964" y="14400"/>
                  </a:cubicBezTo>
                  <a:lnTo>
                    <a:pt x="13745" y="14400"/>
                  </a:lnTo>
                  <a:lnTo>
                    <a:pt x="13745" y="20880"/>
                  </a:lnTo>
                  <a:cubicBezTo>
                    <a:pt x="13745" y="21278"/>
                    <a:pt x="13965" y="21600"/>
                    <a:pt x="14236" y="21600"/>
                  </a:cubicBezTo>
                  <a:cubicBezTo>
                    <a:pt x="14372" y="21600"/>
                    <a:pt x="14495" y="21520"/>
                    <a:pt x="14583" y="21389"/>
                  </a:cubicBezTo>
                  <a:lnTo>
                    <a:pt x="21456" y="11310"/>
                  </a:lnTo>
                  <a:cubicBezTo>
                    <a:pt x="21545" y="11180"/>
                    <a:pt x="21600" y="11000"/>
                    <a:pt x="21600" y="10800"/>
                  </a:cubicBezTo>
                  <a:cubicBezTo>
                    <a:pt x="21600" y="10601"/>
                    <a:pt x="21545" y="10421"/>
                    <a:pt x="21456" y="10291"/>
                  </a:cubicBezTo>
                </a:path>
              </a:pathLst>
            </a:custGeom>
            <a:solidFill>
              <a:srgbClr val="023066"/>
            </a:solidFill>
            <a:ln>
              <a:noFill/>
            </a:ln>
          </p:spPr>
          <p:txBody>
            <a:bodyPr spcFirstLastPara="1" wrap="square" lIns="14275" tIns="14275" rIns="14275" bIns="1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25"/>
                <a:buFont typeface="Arial"/>
                <a:buNone/>
              </a:pPr>
              <a:endParaRPr sz="1125" b="1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16" name="Google Shape;316;p24"/>
            <p:cNvSpPr txBox="1"/>
            <p:nvPr/>
          </p:nvSpPr>
          <p:spPr>
            <a:xfrm>
              <a:off x="694260" y="3791747"/>
              <a:ext cx="11004514" cy="18892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457200" marR="0" lvl="0" indent="-228600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0000FF"/>
                </a:buClr>
                <a:buSzPts val="2800"/>
                <a:buFont typeface="Arial"/>
                <a:buNone/>
              </a:pPr>
              <a:r>
                <a:rPr lang="en-US" sz="1800" b="0" i="0" u="none" strike="noStrike" cap="none" dirty="0">
                  <a:solidFill>
                    <a:srgbClr val="0000FF"/>
                  </a:solidFill>
                  <a:latin typeface="Fira Code"/>
                  <a:ea typeface="Fira Code"/>
                  <a:cs typeface="Fira Code"/>
                  <a:sym typeface="Fira Code"/>
                </a:rPr>
                <a:t>function</a:t>
              </a:r>
              <a:r>
                <a:rPr lang="en-US" sz="1800" b="0" i="0" u="none" strike="noStrike" cap="none" dirty="0">
                  <a:solidFill>
                    <a:srgbClr val="000000"/>
                  </a:solidFill>
                  <a:latin typeface="Fira Code"/>
                  <a:ea typeface="Fira Code"/>
                  <a:cs typeface="Fira Code"/>
                  <a:sym typeface="Fira Code"/>
                </a:rPr>
                <a:t> </a:t>
              </a:r>
              <a:r>
                <a:rPr lang="en-US" sz="1800" b="0" i="0" u="none" strike="noStrike" cap="none" dirty="0">
                  <a:solidFill>
                    <a:srgbClr val="795E26"/>
                  </a:solidFill>
                  <a:latin typeface="Fira Code"/>
                  <a:ea typeface="Fira Code"/>
                  <a:cs typeface="Fira Code"/>
                  <a:sym typeface="Fira Code"/>
                </a:rPr>
                <a:t>App</a:t>
              </a:r>
              <a:r>
                <a:rPr lang="en-US" sz="1800" b="0" i="0" u="none" strike="noStrike" cap="none" dirty="0">
                  <a:solidFill>
                    <a:srgbClr val="000000"/>
                  </a:solidFill>
                  <a:latin typeface="Fira Code"/>
                  <a:ea typeface="Fira Code"/>
                  <a:cs typeface="Fira Code"/>
                  <a:sym typeface="Fira Code"/>
                </a:rPr>
                <a:t>() {</a:t>
              </a:r>
              <a:endParaRPr dirty="0"/>
            </a:p>
            <a:p>
              <a:pPr marL="457200" marR="0" lvl="0" indent="-228600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en-US" sz="1800" b="0" i="0" u="none" strike="noStrike" cap="none" dirty="0">
                  <a:solidFill>
                    <a:srgbClr val="000000"/>
                  </a:solidFill>
                  <a:latin typeface="Fira Code"/>
                  <a:ea typeface="Fira Code"/>
                  <a:cs typeface="Fira Code"/>
                  <a:sym typeface="Fira Code"/>
                </a:rPr>
                <a:t>    </a:t>
              </a:r>
              <a:r>
                <a:rPr lang="en-US" sz="1800" b="0" i="0" u="none" strike="noStrike" cap="none" dirty="0">
                  <a:solidFill>
                    <a:srgbClr val="0000FF"/>
                  </a:solidFill>
                  <a:latin typeface="Fira Code"/>
                  <a:ea typeface="Fira Code"/>
                  <a:cs typeface="Fira Code"/>
                  <a:sym typeface="Fira Code"/>
                </a:rPr>
                <a:t>const</a:t>
              </a:r>
              <a:r>
                <a:rPr lang="en-US" sz="1800" b="0" i="0" u="none" strike="noStrike" cap="none" dirty="0">
                  <a:solidFill>
                    <a:srgbClr val="000000"/>
                  </a:solidFill>
                  <a:latin typeface="Fira Code"/>
                  <a:ea typeface="Fira Code"/>
                  <a:cs typeface="Fira Code"/>
                  <a:sym typeface="Fira Code"/>
                </a:rPr>
                <a:t> </a:t>
              </a:r>
              <a:r>
                <a:rPr lang="en-US" sz="1800" b="0" i="0" u="none" strike="noStrike" cap="none" dirty="0" err="1">
                  <a:solidFill>
                    <a:srgbClr val="0070C1"/>
                  </a:solidFill>
                  <a:latin typeface="Fira Code"/>
                  <a:ea typeface="Fira Code"/>
                  <a:cs typeface="Fira Code"/>
                  <a:sym typeface="Fira Code"/>
                </a:rPr>
                <a:t>handleMapTypeChange</a:t>
              </a:r>
              <a:r>
                <a:rPr lang="en-US" sz="1800" b="0" i="0" u="none" strike="noStrike" cap="none" dirty="0">
                  <a:solidFill>
                    <a:srgbClr val="000000"/>
                  </a:solidFill>
                  <a:latin typeface="Fira Code"/>
                  <a:ea typeface="Fira Code"/>
                  <a:cs typeface="Fira Code"/>
                  <a:sym typeface="Fira Code"/>
                </a:rPr>
                <a:t> = </a:t>
              </a:r>
              <a:r>
                <a:rPr lang="en-US" sz="1800" b="0" i="0" u="none" strike="noStrike" cap="none" dirty="0" err="1">
                  <a:solidFill>
                    <a:srgbClr val="795E26"/>
                  </a:solidFill>
                  <a:latin typeface="Fira Code"/>
                  <a:ea typeface="Fira Code"/>
                  <a:cs typeface="Fira Code"/>
                  <a:sym typeface="Fira Code"/>
                </a:rPr>
                <a:t>useCallback</a:t>
              </a:r>
              <a:r>
                <a:rPr lang="en-US" sz="1800" b="0" i="0" u="none" strike="noStrike" cap="none" dirty="0">
                  <a:solidFill>
                    <a:srgbClr val="000000"/>
                  </a:solidFill>
                  <a:latin typeface="Fira Code"/>
                  <a:ea typeface="Fira Code"/>
                  <a:cs typeface="Fira Code"/>
                  <a:sym typeface="Fira Code"/>
                </a:rPr>
                <a:t>((</a:t>
              </a:r>
              <a:r>
                <a:rPr lang="en-US" sz="1800" b="0" i="0" u="none" strike="noStrike" cap="none" dirty="0">
                  <a:solidFill>
                    <a:srgbClr val="001080"/>
                  </a:solidFill>
                  <a:latin typeface="Fira Code"/>
                  <a:ea typeface="Fira Code"/>
                  <a:cs typeface="Fira Code"/>
                  <a:sym typeface="Fira Code"/>
                </a:rPr>
                <a:t>type</a:t>
              </a:r>
              <a:r>
                <a:rPr lang="en-US" sz="1800" b="0" i="0" u="none" strike="noStrike" cap="none" dirty="0">
                  <a:solidFill>
                    <a:srgbClr val="000000"/>
                  </a:solidFill>
                  <a:latin typeface="Fira Code"/>
                  <a:ea typeface="Fira Code"/>
                  <a:cs typeface="Fira Code"/>
                  <a:sym typeface="Fira Code"/>
                </a:rPr>
                <a:t>) </a:t>
              </a:r>
              <a:r>
                <a:rPr lang="en-US" sz="1800" b="0" i="0" u="none" strike="noStrike" cap="none" dirty="0">
                  <a:solidFill>
                    <a:srgbClr val="0000FF"/>
                  </a:solidFill>
                  <a:latin typeface="Fira Code"/>
                  <a:ea typeface="Fira Code"/>
                  <a:cs typeface="Fira Code"/>
                  <a:sym typeface="Fira Code"/>
                </a:rPr>
                <a:t>=&gt;</a:t>
              </a:r>
              <a:r>
                <a:rPr lang="en-US" sz="1800" b="0" i="0" u="none" strike="noStrike" cap="none" dirty="0">
                  <a:solidFill>
                    <a:srgbClr val="000000"/>
                  </a:solidFill>
                  <a:latin typeface="Fira Code"/>
                  <a:ea typeface="Fira Code"/>
                  <a:cs typeface="Fira Code"/>
                  <a:sym typeface="Fira Code"/>
                </a:rPr>
                <a:t> { }, [])</a:t>
              </a:r>
              <a:endParaRPr dirty="0"/>
            </a:p>
            <a:p>
              <a:pPr marL="457200" marR="0" lvl="0" indent="-228600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en-US" sz="1800" b="0" i="0" u="none" strike="noStrike" cap="none" dirty="0">
                  <a:solidFill>
                    <a:srgbClr val="000000"/>
                  </a:solidFill>
                  <a:latin typeface="Fira Code"/>
                  <a:ea typeface="Fira Code"/>
                  <a:cs typeface="Fira Code"/>
                  <a:sym typeface="Fira Code"/>
                </a:rPr>
                <a:t>    </a:t>
              </a:r>
              <a:r>
                <a:rPr lang="en-US" sz="1800" b="0" i="0" u="none" strike="noStrike" cap="none" dirty="0">
                  <a:solidFill>
                    <a:srgbClr val="AF00DB"/>
                  </a:solidFill>
                  <a:latin typeface="Fira Code"/>
                  <a:ea typeface="Fira Code"/>
                  <a:cs typeface="Fira Code"/>
                  <a:sym typeface="Fira Code"/>
                </a:rPr>
                <a:t>return</a:t>
              </a:r>
              <a:r>
                <a:rPr lang="en-US" sz="1800" b="0" i="0" u="none" strike="noStrike" cap="none" dirty="0">
                  <a:solidFill>
                    <a:srgbClr val="000000"/>
                  </a:solidFill>
                  <a:latin typeface="Fira Code"/>
                  <a:ea typeface="Fira Code"/>
                  <a:cs typeface="Fira Code"/>
                  <a:sym typeface="Fira Code"/>
                </a:rPr>
                <a:t> </a:t>
              </a:r>
              <a:r>
                <a:rPr lang="en-US" sz="1800" b="0" i="0" u="none" strike="noStrike" cap="none" dirty="0">
                  <a:solidFill>
                    <a:srgbClr val="800000"/>
                  </a:solidFill>
                  <a:latin typeface="Fira Code"/>
                  <a:ea typeface="Fira Code"/>
                  <a:cs typeface="Fira Code"/>
                  <a:sym typeface="Fira Code"/>
                </a:rPr>
                <a:t>&lt;</a:t>
              </a:r>
              <a:r>
                <a:rPr lang="en-US" sz="1800" dirty="0">
                  <a:solidFill>
                    <a:srgbClr val="267F99"/>
                  </a:solidFill>
                  <a:latin typeface="Fira Code"/>
                  <a:ea typeface="Fira Code"/>
                  <a:cs typeface="Fira Code"/>
                  <a:sym typeface="Fira Code"/>
                </a:rPr>
                <a:t>Map</a:t>
              </a:r>
              <a:r>
                <a:rPr lang="en-US" sz="1800" b="0" i="0" u="none" strike="noStrike" cap="none" dirty="0">
                  <a:solidFill>
                    <a:srgbClr val="000000"/>
                  </a:solidFill>
                  <a:latin typeface="Fira Code"/>
                  <a:ea typeface="Fira Code"/>
                  <a:cs typeface="Fira Code"/>
                  <a:sym typeface="Fira Code"/>
                </a:rPr>
                <a:t> </a:t>
              </a:r>
              <a:r>
                <a:rPr lang="en-US" sz="1800" b="0" i="0" u="none" strike="noStrike" cap="none" dirty="0" err="1">
                  <a:solidFill>
                    <a:srgbClr val="E50000"/>
                  </a:solidFill>
                  <a:latin typeface="Fira Code"/>
                  <a:ea typeface="Fira Code"/>
                  <a:cs typeface="Fira Code"/>
                  <a:sym typeface="Fira Code"/>
                </a:rPr>
                <a:t>onTypeChange</a:t>
              </a:r>
              <a:r>
                <a:rPr lang="en-US" sz="1800" b="0" i="0" u="none" strike="noStrike" cap="none" dirty="0">
                  <a:solidFill>
                    <a:srgbClr val="000000"/>
                  </a:solidFill>
                  <a:latin typeface="Fira Code"/>
                  <a:ea typeface="Fira Code"/>
                  <a:cs typeface="Fira Code"/>
                  <a:sym typeface="Fira Code"/>
                </a:rPr>
                <a:t>=</a:t>
              </a:r>
              <a:r>
                <a:rPr lang="en-US" sz="1800" b="0" i="0" u="none" strike="noStrike" cap="none" dirty="0">
                  <a:solidFill>
                    <a:srgbClr val="0000FF"/>
                  </a:solidFill>
                  <a:latin typeface="Fira Code"/>
                  <a:ea typeface="Fira Code"/>
                  <a:cs typeface="Fira Code"/>
                  <a:sym typeface="Fira Code"/>
                </a:rPr>
                <a:t>{</a:t>
              </a:r>
              <a:r>
                <a:rPr lang="en-US" sz="1800" b="0" i="0" u="none" strike="noStrike" cap="none" dirty="0" err="1">
                  <a:solidFill>
                    <a:srgbClr val="0070C1"/>
                  </a:solidFill>
                  <a:latin typeface="Fira Code"/>
                  <a:ea typeface="Fira Code"/>
                  <a:cs typeface="Fira Code"/>
                  <a:sym typeface="Fira Code"/>
                </a:rPr>
                <a:t>handleMapTypeChange</a:t>
              </a:r>
              <a:r>
                <a:rPr lang="en-US" sz="1800" b="0" i="0" u="none" strike="noStrike" cap="none" dirty="0">
                  <a:solidFill>
                    <a:srgbClr val="0000FF"/>
                  </a:solidFill>
                  <a:latin typeface="Fira Code"/>
                  <a:ea typeface="Fira Code"/>
                  <a:cs typeface="Fira Code"/>
                  <a:sym typeface="Fira Code"/>
                </a:rPr>
                <a:t>}</a:t>
              </a:r>
              <a:r>
                <a:rPr lang="en-US" sz="1800" b="0" i="0" u="none" strike="noStrike" cap="none" dirty="0">
                  <a:solidFill>
                    <a:srgbClr val="000000"/>
                  </a:solidFill>
                  <a:latin typeface="Fira Code"/>
                  <a:ea typeface="Fira Code"/>
                  <a:cs typeface="Fira Code"/>
                  <a:sym typeface="Fira Code"/>
                </a:rPr>
                <a:t> </a:t>
              </a:r>
              <a:r>
                <a:rPr lang="en-US" sz="1800" b="0" i="0" u="none" strike="noStrike" cap="none" dirty="0">
                  <a:solidFill>
                    <a:srgbClr val="800000"/>
                  </a:solidFill>
                  <a:latin typeface="Fira Code"/>
                  <a:ea typeface="Fira Code"/>
                  <a:cs typeface="Fira Code"/>
                  <a:sym typeface="Fira Code"/>
                </a:rPr>
                <a:t>/&gt;</a:t>
              </a:r>
              <a:r>
                <a:rPr lang="en-US" sz="1800" b="0" i="0" u="none" strike="noStrike" cap="none" dirty="0">
                  <a:solidFill>
                    <a:srgbClr val="000000"/>
                  </a:solidFill>
                  <a:latin typeface="Fira Code"/>
                  <a:ea typeface="Fira Code"/>
                  <a:cs typeface="Fira Code"/>
                  <a:sym typeface="Fira Code"/>
                </a:rPr>
                <a:t>;</a:t>
              </a:r>
              <a:endParaRPr dirty="0"/>
            </a:p>
            <a:p>
              <a:pPr marL="457200" marR="0" lvl="0" indent="-228600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en-US" sz="1800" b="0" i="0" u="none" strike="noStrike" cap="none" dirty="0">
                  <a:solidFill>
                    <a:srgbClr val="000000"/>
                  </a:solidFill>
                  <a:latin typeface="Fira Code"/>
                  <a:ea typeface="Fira Code"/>
                  <a:cs typeface="Fira Code"/>
                  <a:sym typeface="Fira Code"/>
                </a:rPr>
                <a:t>}</a:t>
              </a:r>
              <a:endParaRPr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25"/>
          <p:cNvSpPr txBox="1">
            <a:spLocks noGrp="1"/>
          </p:cNvSpPr>
          <p:nvPr>
            <p:ph type="title"/>
          </p:nvPr>
        </p:nvSpPr>
        <p:spPr>
          <a:xfrm>
            <a:off x="565168" y="423071"/>
            <a:ext cx="5964724" cy="686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sz="3600"/>
              <a:t>Some additional</a:t>
            </a:r>
            <a:r>
              <a:rPr lang="en-US" sz="4000"/>
              <a:t> </a:t>
            </a:r>
            <a:r>
              <a:rPr lang="en-US" sz="3600"/>
              <a:t>hooks</a:t>
            </a:r>
            <a:endParaRPr sz="4000"/>
          </a:p>
        </p:txBody>
      </p:sp>
      <p:sp>
        <p:nvSpPr>
          <p:cNvPr id="322" name="Google Shape;322;p25"/>
          <p:cNvSpPr txBox="1">
            <a:spLocks noGrp="1"/>
          </p:cNvSpPr>
          <p:nvPr>
            <p:ph type="body" idx="1"/>
          </p:nvPr>
        </p:nvSpPr>
        <p:spPr>
          <a:xfrm>
            <a:off x="593743" y="1254125"/>
            <a:ext cx="8237538" cy="8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sz="2000" b="1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useMemo</a:t>
            </a:r>
            <a:endParaRPr sz="2000" b="1" i="0" u="none" strike="noStrike" cap="none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3" name="Google Shape;323;p25"/>
          <p:cNvSpPr txBox="1"/>
          <p:nvPr/>
        </p:nvSpPr>
        <p:spPr>
          <a:xfrm>
            <a:off x="694260" y="1848643"/>
            <a:ext cx="11004514" cy="17013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FF"/>
              </a:buClr>
              <a:buSzPts val="2800"/>
              <a:buFont typeface="Arial"/>
              <a:buNone/>
            </a:pPr>
            <a:r>
              <a:rPr lang="en-US" sz="1800" b="0" i="0" u="none" strike="noStrike" cap="none" dirty="0">
                <a:solidFill>
                  <a:srgbClr val="0000FF"/>
                </a:solidFill>
                <a:latin typeface="Fira Code"/>
                <a:ea typeface="Fira Code"/>
                <a:cs typeface="Fira Code"/>
                <a:sym typeface="Fira Code"/>
              </a:rPr>
              <a:t>function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800" b="0" i="0" u="none" strike="noStrike" cap="none" dirty="0">
                <a:solidFill>
                  <a:srgbClr val="795E26"/>
                </a:solidFill>
                <a:latin typeface="Fira Code"/>
                <a:ea typeface="Fira Code"/>
                <a:cs typeface="Fira Code"/>
                <a:sym typeface="Fira Code"/>
              </a:rPr>
              <a:t>App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() {</a:t>
            </a:r>
            <a:endParaRPr dirty="0"/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    </a:t>
            </a:r>
            <a:r>
              <a:rPr lang="en-US" sz="1800" b="0" i="0" u="none" strike="noStrike" cap="none" dirty="0">
                <a:solidFill>
                  <a:srgbClr val="0000FF"/>
                </a:solidFill>
                <a:latin typeface="Fira Code"/>
                <a:ea typeface="Fira Code"/>
                <a:cs typeface="Fira Code"/>
                <a:sym typeface="Fira Code"/>
              </a:rPr>
              <a:t>const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800" b="0" i="0" u="none" strike="noStrike" cap="none" dirty="0">
                <a:solidFill>
                  <a:srgbClr val="0070C1"/>
                </a:solidFill>
                <a:latin typeface="Fira Code"/>
                <a:ea typeface="Fira Code"/>
                <a:cs typeface="Fira Code"/>
                <a:sym typeface="Fira Code"/>
              </a:rPr>
              <a:t>data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= [{}, {}, {}];</a:t>
            </a:r>
            <a:endParaRPr dirty="0"/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    </a:t>
            </a:r>
            <a:r>
              <a:rPr lang="en-US" sz="1800" b="0" i="0" u="none" strike="noStrike" cap="none" dirty="0">
                <a:solidFill>
                  <a:srgbClr val="AF00DB"/>
                </a:solidFill>
                <a:latin typeface="Fira Code"/>
                <a:ea typeface="Fira Code"/>
                <a:cs typeface="Fira Code"/>
                <a:sym typeface="Fira Code"/>
              </a:rPr>
              <a:t>return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800" b="0" i="0" u="none" strike="noStrike" cap="none" dirty="0">
                <a:solidFill>
                  <a:srgbClr val="800000"/>
                </a:solidFill>
                <a:latin typeface="Fira Code"/>
                <a:ea typeface="Fira Code"/>
                <a:cs typeface="Fira Code"/>
                <a:sym typeface="Fira Code"/>
              </a:rPr>
              <a:t>&lt;</a:t>
            </a:r>
            <a:r>
              <a:rPr lang="en-US" sz="1800" b="0" i="0" u="none" strike="noStrike" cap="none" dirty="0">
                <a:solidFill>
                  <a:srgbClr val="267F99"/>
                </a:solidFill>
                <a:latin typeface="Fira Code"/>
                <a:ea typeface="Fira Code"/>
                <a:cs typeface="Fira Code"/>
                <a:sym typeface="Fira Code"/>
              </a:rPr>
              <a:t>Map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800" b="0" i="0" u="none" strike="noStrike" cap="none" dirty="0">
                <a:solidFill>
                  <a:srgbClr val="E50000"/>
                </a:solidFill>
                <a:latin typeface="Fira Code"/>
                <a:ea typeface="Fira Code"/>
                <a:cs typeface="Fira Code"/>
                <a:sym typeface="Fira Code"/>
              </a:rPr>
              <a:t>data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=</a:t>
            </a:r>
            <a:r>
              <a:rPr lang="en-US" sz="1800" b="0" i="0" u="none" strike="noStrike" cap="none" dirty="0">
                <a:solidFill>
                  <a:srgbClr val="0000FF"/>
                </a:solidFill>
                <a:latin typeface="Fira Code"/>
                <a:ea typeface="Fira Code"/>
                <a:cs typeface="Fira Code"/>
                <a:sym typeface="Fira Code"/>
              </a:rPr>
              <a:t>{</a:t>
            </a:r>
            <a:r>
              <a:rPr lang="en-US" sz="1800" b="0" i="0" u="none" strike="noStrike" cap="none" dirty="0">
                <a:solidFill>
                  <a:srgbClr val="0070C1"/>
                </a:solidFill>
                <a:latin typeface="Fira Code"/>
                <a:ea typeface="Fira Code"/>
                <a:cs typeface="Fira Code"/>
                <a:sym typeface="Fira Code"/>
              </a:rPr>
              <a:t>data</a:t>
            </a:r>
            <a:r>
              <a:rPr lang="en-US" sz="1800" b="0" i="0" u="none" strike="noStrike" cap="none" dirty="0">
                <a:solidFill>
                  <a:srgbClr val="0000FF"/>
                </a:solidFill>
                <a:latin typeface="Fira Code"/>
                <a:ea typeface="Fira Code"/>
                <a:cs typeface="Fira Code"/>
                <a:sym typeface="Fira Code"/>
              </a:rPr>
              <a:t>}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800" b="0" i="0" u="none" strike="noStrike" cap="none" dirty="0">
                <a:solidFill>
                  <a:srgbClr val="800000"/>
                </a:solidFill>
                <a:latin typeface="Fira Code"/>
                <a:ea typeface="Fira Code"/>
                <a:cs typeface="Fira Code"/>
                <a:sym typeface="Fira Code"/>
              </a:rPr>
              <a:t>/&gt;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;</a:t>
            </a:r>
            <a:endParaRPr dirty="0"/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}</a:t>
            </a:r>
            <a:endParaRPr dirty="0"/>
          </a:p>
        </p:txBody>
      </p:sp>
      <p:grpSp>
        <p:nvGrpSpPr>
          <p:cNvPr id="324" name="Google Shape;324;p25"/>
          <p:cNvGrpSpPr/>
          <p:nvPr/>
        </p:nvGrpSpPr>
        <p:grpSpPr>
          <a:xfrm>
            <a:off x="114833" y="3791747"/>
            <a:ext cx="11583941" cy="3066253"/>
            <a:chOff x="114833" y="3791747"/>
            <a:chExt cx="11583941" cy="3066253"/>
          </a:xfrm>
        </p:grpSpPr>
        <p:sp>
          <p:nvSpPr>
            <p:cNvPr id="325" name="Google Shape;325;p25"/>
            <p:cNvSpPr txBox="1"/>
            <p:nvPr/>
          </p:nvSpPr>
          <p:spPr>
            <a:xfrm>
              <a:off x="565168" y="5779545"/>
              <a:ext cx="11004514" cy="107845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571500" marR="0" lvl="0" indent="-342900" algn="l" rtl="0">
                <a:lnSpc>
                  <a:spcPct val="150000"/>
                </a:lnSpc>
                <a:spcBef>
                  <a:spcPts val="100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Char char="•"/>
              </a:pPr>
              <a:r>
                <a:rPr lang="en-US" sz="2000" b="0" i="0" u="none" strike="noStrike" cap="none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Create a memorized value and only calculate a new value when dependencies changed.</a:t>
              </a:r>
              <a:endParaRPr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marL="685800" marR="0" lvl="1" indent="0" algn="l" rtl="0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endParaRPr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marL="685800" marR="0" lvl="1" indent="0" algn="l" rtl="0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endParaRPr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marL="457200" marR="0" lvl="0" indent="-228600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r>
                <a:rPr lang="en-US" sz="2000" b="0" i="0" u="none" strike="noStrike" cap="none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		</a:t>
              </a:r>
              <a:endParaRPr/>
            </a:p>
          </p:txBody>
        </p:sp>
        <p:sp>
          <p:nvSpPr>
            <p:cNvPr id="326" name="Google Shape;326;p25"/>
            <p:cNvSpPr/>
            <p:nvPr/>
          </p:nvSpPr>
          <p:spPr>
            <a:xfrm>
              <a:off x="114833" y="4384536"/>
              <a:ext cx="579427" cy="3518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727" y="19142"/>
                  </a:moveTo>
                  <a:lnTo>
                    <a:pt x="14727" y="12960"/>
                  </a:lnTo>
                  <a:lnTo>
                    <a:pt x="1964" y="12960"/>
                  </a:lnTo>
                  <a:cubicBezTo>
                    <a:pt x="1421" y="12960"/>
                    <a:pt x="982" y="12316"/>
                    <a:pt x="982" y="11520"/>
                  </a:cubicBezTo>
                  <a:lnTo>
                    <a:pt x="982" y="10080"/>
                  </a:lnTo>
                  <a:cubicBezTo>
                    <a:pt x="982" y="9285"/>
                    <a:pt x="1421" y="8640"/>
                    <a:pt x="1964" y="8640"/>
                  </a:cubicBezTo>
                  <a:lnTo>
                    <a:pt x="14727" y="8640"/>
                  </a:lnTo>
                  <a:lnTo>
                    <a:pt x="14727" y="2458"/>
                  </a:lnTo>
                  <a:lnTo>
                    <a:pt x="20415" y="10800"/>
                  </a:lnTo>
                  <a:cubicBezTo>
                    <a:pt x="20415" y="10800"/>
                    <a:pt x="14727" y="19142"/>
                    <a:pt x="14727" y="19142"/>
                  </a:cubicBezTo>
                  <a:close/>
                  <a:moveTo>
                    <a:pt x="21456" y="10291"/>
                  </a:moveTo>
                  <a:lnTo>
                    <a:pt x="14584" y="212"/>
                  </a:lnTo>
                  <a:cubicBezTo>
                    <a:pt x="14495" y="81"/>
                    <a:pt x="14372" y="0"/>
                    <a:pt x="14236" y="0"/>
                  </a:cubicBezTo>
                  <a:cubicBezTo>
                    <a:pt x="13965" y="0"/>
                    <a:pt x="13745" y="322"/>
                    <a:pt x="13745" y="720"/>
                  </a:cubicBezTo>
                  <a:lnTo>
                    <a:pt x="13745" y="7200"/>
                  </a:lnTo>
                  <a:lnTo>
                    <a:pt x="1964" y="7200"/>
                  </a:lnTo>
                  <a:cubicBezTo>
                    <a:pt x="879" y="7200"/>
                    <a:pt x="0" y="8490"/>
                    <a:pt x="0" y="10080"/>
                  </a:cubicBezTo>
                  <a:lnTo>
                    <a:pt x="0" y="11520"/>
                  </a:lnTo>
                  <a:cubicBezTo>
                    <a:pt x="0" y="13110"/>
                    <a:pt x="879" y="14400"/>
                    <a:pt x="1964" y="14400"/>
                  </a:cubicBezTo>
                  <a:lnTo>
                    <a:pt x="13745" y="14400"/>
                  </a:lnTo>
                  <a:lnTo>
                    <a:pt x="13745" y="20880"/>
                  </a:lnTo>
                  <a:cubicBezTo>
                    <a:pt x="13745" y="21278"/>
                    <a:pt x="13965" y="21600"/>
                    <a:pt x="14236" y="21600"/>
                  </a:cubicBezTo>
                  <a:cubicBezTo>
                    <a:pt x="14372" y="21600"/>
                    <a:pt x="14495" y="21520"/>
                    <a:pt x="14583" y="21389"/>
                  </a:cubicBezTo>
                  <a:lnTo>
                    <a:pt x="21456" y="11310"/>
                  </a:lnTo>
                  <a:cubicBezTo>
                    <a:pt x="21545" y="11180"/>
                    <a:pt x="21600" y="11000"/>
                    <a:pt x="21600" y="10800"/>
                  </a:cubicBezTo>
                  <a:cubicBezTo>
                    <a:pt x="21600" y="10601"/>
                    <a:pt x="21545" y="10421"/>
                    <a:pt x="21456" y="10291"/>
                  </a:cubicBezTo>
                </a:path>
              </a:pathLst>
            </a:custGeom>
            <a:solidFill>
              <a:srgbClr val="023066"/>
            </a:solidFill>
            <a:ln>
              <a:noFill/>
            </a:ln>
          </p:spPr>
          <p:txBody>
            <a:bodyPr spcFirstLastPara="1" wrap="square" lIns="14275" tIns="14275" rIns="14275" bIns="1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25"/>
                <a:buFont typeface="Arial"/>
                <a:buNone/>
              </a:pPr>
              <a:endParaRPr sz="1125" b="1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27" name="Google Shape;327;p25"/>
            <p:cNvSpPr txBox="1"/>
            <p:nvPr/>
          </p:nvSpPr>
          <p:spPr>
            <a:xfrm>
              <a:off x="694260" y="3791747"/>
              <a:ext cx="11004514" cy="18892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457200" marR="0" lvl="0" indent="-228600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0000FF"/>
                </a:buClr>
                <a:buSzPts val="2800"/>
                <a:buFont typeface="Arial"/>
                <a:buNone/>
              </a:pPr>
              <a:r>
                <a:rPr lang="en-US" sz="1800" b="0" i="0" u="none" strike="noStrike" cap="none">
                  <a:solidFill>
                    <a:srgbClr val="0000FF"/>
                  </a:solidFill>
                  <a:latin typeface="Fira Code"/>
                  <a:ea typeface="Fira Code"/>
                  <a:cs typeface="Fira Code"/>
                  <a:sym typeface="Fira Code"/>
                </a:rPr>
                <a:t>function</a:t>
              </a:r>
              <a:r>
                <a:rPr lang="en-US" sz="1800" b="0" i="0" u="none" strike="noStrike" cap="none">
                  <a:solidFill>
                    <a:srgbClr val="000000"/>
                  </a:solidFill>
                  <a:latin typeface="Fira Code"/>
                  <a:ea typeface="Fira Code"/>
                  <a:cs typeface="Fira Code"/>
                  <a:sym typeface="Fira Code"/>
                </a:rPr>
                <a:t> </a:t>
              </a:r>
              <a:r>
                <a:rPr lang="en-US" sz="1800" b="0" i="0" u="none" strike="noStrike" cap="none">
                  <a:solidFill>
                    <a:srgbClr val="795E26"/>
                  </a:solidFill>
                  <a:latin typeface="Fira Code"/>
                  <a:ea typeface="Fira Code"/>
                  <a:cs typeface="Fira Code"/>
                  <a:sym typeface="Fira Code"/>
                </a:rPr>
                <a:t>App</a:t>
              </a:r>
              <a:r>
                <a:rPr lang="en-US" sz="1800" b="0" i="0" u="none" strike="noStrike" cap="none">
                  <a:solidFill>
                    <a:srgbClr val="000000"/>
                  </a:solidFill>
                  <a:latin typeface="Fira Code"/>
                  <a:ea typeface="Fira Code"/>
                  <a:cs typeface="Fira Code"/>
                  <a:sym typeface="Fira Code"/>
                </a:rPr>
                <a:t>() {</a:t>
              </a:r>
              <a:endParaRPr/>
            </a:p>
            <a:p>
              <a:pPr marL="457200" marR="0" lvl="0" indent="-228600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en-US" sz="1800" b="0" i="0" u="none" strike="noStrike" cap="none">
                  <a:solidFill>
                    <a:srgbClr val="000000"/>
                  </a:solidFill>
                  <a:latin typeface="Fira Code"/>
                  <a:ea typeface="Fira Code"/>
                  <a:cs typeface="Fira Code"/>
                  <a:sym typeface="Fira Code"/>
                </a:rPr>
                <a:t>    </a:t>
              </a:r>
              <a:r>
                <a:rPr lang="en-US" sz="1800" b="0" i="0" u="none" strike="noStrike" cap="none">
                  <a:solidFill>
                    <a:srgbClr val="0000FF"/>
                  </a:solidFill>
                  <a:latin typeface="Fira Code"/>
                  <a:ea typeface="Fira Code"/>
                  <a:cs typeface="Fira Code"/>
                  <a:sym typeface="Fira Code"/>
                </a:rPr>
                <a:t>const</a:t>
              </a:r>
              <a:r>
                <a:rPr lang="en-US" sz="1800" b="0" i="0" u="none" strike="noStrike" cap="none">
                  <a:solidFill>
                    <a:srgbClr val="000000"/>
                  </a:solidFill>
                  <a:latin typeface="Fira Code"/>
                  <a:ea typeface="Fira Code"/>
                  <a:cs typeface="Fira Code"/>
                  <a:sym typeface="Fira Code"/>
                </a:rPr>
                <a:t> </a:t>
              </a:r>
              <a:r>
                <a:rPr lang="en-US" sz="1800" b="0" i="0" u="none" strike="noStrike" cap="none">
                  <a:solidFill>
                    <a:srgbClr val="0070C1"/>
                  </a:solidFill>
                  <a:latin typeface="Fira Code"/>
                  <a:ea typeface="Fira Code"/>
                  <a:cs typeface="Fira Code"/>
                  <a:sym typeface="Fira Code"/>
                </a:rPr>
                <a:t>data</a:t>
              </a:r>
              <a:r>
                <a:rPr lang="en-US" sz="1800" b="0" i="0" u="none" strike="noStrike" cap="none">
                  <a:solidFill>
                    <a:srgbClr val="000000"/>
                  </a:solidFill>
                  <a:latin typeface="Fira Code"/>
                  <a:ea typeface="Fira Code"/>
                  <a:cs typeface="Fira Code"/>
                  <a:sym typeface="Fira Code"/>
                </a:rPr>
                <a:t> = </a:t>
              </a:r>
              <a:r>
                <a:rPr lang="en-US" sz="1800" b="0" i="0" u="none" strike="noStrike" cap="none">
                  <a:solidFill>
                    <a:srgbClr val="795E26"/>
                  </a:solidFill>
                  <a:latin typeface="Fira Code"/>
                  <a:ea typeface="Fira Code"/>
                  <a:cs typeface="Fira Code"/>
                  <a:sym typeface="Fira Code"/>
                </a:rPr>
                <a:t>useMemo</a:t>
              </a:r>
              <a:r>
                <a:rPr lang="en-US" sz="1800" b="0" i="0" u="none" strike="noStrike" cap="none">
                  <a:solidFill>
                    <a:srgbClr val="000000"/>
                  </a:solidFill>
                  <a:latin typeface="Fira Code"/>
                  <a:ea typeface="Fira Code"/>
                  <a:cs typeface="Fira Code"/>
                  <a:sym typeface="Fira Code"/>
                </a:rPr>
                <a:t>(() </a:t>
              </a:r>
              <a:r>
                <a:rPr lang="en-US" sz="1800" b="0" i="0" u="none" strike="noStrike" cap="none">
                  <a:solidFill>
                    <a:srgbClr val="0000FF"/>
                  </a:solidFill>
                  <a:latin typeface="Fira Code"/>
                  <a:ea typeface="Fira Code"/>
                  <a:cs typeface="Fira Code"/>
                  <a:sym typeface="Fira Code"/>
                </a:rPr>
                <a:t>=&gt;</a:t>
              </a:r>
              <a:r>
                <a:rPr lang="en-US" sz="1800" b="0" i="0" u="none" strike="noStrike" cap="none">
                  <a:solidFill>
                    <a:srgbClr val="000000"/>
                  </a:solidFill>
                  <a:latin typeface="Fira Code"/>
                  <a:ea typeface="Fira Code"/>
                  <a:cs typeface="Fira Code"/>
                  <a:sym typeface="Fira Code"/>
                </a:rPr>
                <a:t> [{}, {}, {}], [])</a:t>
              </a:r>
              <a:endParaRPr/>
            </a:p>
            <a:p>
              <a:pPr marL="457200" marR="0" lvl="0" indent="-228600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en-US" sz="1800" b="0" i="0" u="none" strike="noStrike" cap="none">
                  <a:solidFill>
                    <a:srgbClr val="000000"/>
                  </a:solidFill>
                  <a:latin typeface="Fira Code"/>
                  <a:ea typeface="Fira Code"/>
                  <a:cs typeface="Fira Code"/>
                  <a:sym typeface="Fira Code"/>
                </a:rPr>
                <a:t>    </a:t>
              </a:r>
              <a:r>
                <a:rPr lang="en-US" sz="1800" b="0" i="0" u="none" strike="noStrike" cap="none">
                  <a:solidFill>
                    <a:srgbClr val="AF00DB"/>
                  </a:solidFill>
                  <a:latin typeface="Fira Code"/>
                  <a:ea typeface="Fira Code"/>
                  <a:cs typeface="Fira Code"/>
                  <a:sym typeface="Fira Code"/>
                </a:rPr>
                <a:t>return</a:t>
              </a:r>
              <a:r>
                <a:rPr lang="en-US" sz="1800" b="0" i="0" u="none" strike="noStrike" cap="none">
                  <a:solidFill>
                    <a:srgbClr val="000000"/>
                  </a:solidFill>
                  <a:latin typeface="Fira Code"/>
                  <a:ea typeface="Fira Code"/>
                  <a:cs typeface="Fira Code"/>
                  <a:sym typeface="Fira Code"/>
                </a:rPr>
                <a:t> </a:t>
              </a:r>
              <a:r>
                <a:rPr lang="en-US" sz="1800" b="0" i="0" u="none" strike="noStrike" cap="none">
                  <a:solidFill>
                    <a:srgbClr val="800000"/>
                  </a:solidFill>
                  <a:latin typeface="Fira Code"/>
                  <a:ea typeface="Fira Code"/>
                  <a:cs typeface="Fira Code"/>
                  <a:sym typeface="Fira Code"/>
                </a:rPr>
                <a:t>&lt;</a:t>
              </a:r>
              <a:r>
                <a:rPr lang="en-US" sz="1800" b="0" i="0" u="none" strike="noStrike" cap="none">
                  <a:solidFill>
                    <a:srgbClr val="267F99"/>
                  </a:solidFill>
                  <a:latin typeface="Fira Code"/>
                  <a:ea typeface="Fira Code"/>
                  <a:cs typeface="Fira Code"/>
                  <a:sym typeface="Fira Code"/>
                </a:rPr>
                <a:t>Map</a:t>
              </a:r>
              <a:r>
                <a:rPr lang="en-US" sz="1800" b="0" i="0" u="none" strike="noStrike" cap="none">
                  <a:solidFill>
                    <a:srgbClr val="000000"/>
                  </a:solidFill>
                  <a:latin typeface="Fira Code"/>
                  <a:ea typeface="Fira Code"/>
                  <a:cs typeface="Fira Code"/>
                  <a:sym typeface="Fira Code"/>
                </a:rPr>
                <a:t> </a:t>
              </a:r>
              <a:r>
                <a:rPr lang="en-US" sz="1800" b="0" i="0" u="none" strike="noStrike" cap="none">
                  <a:solidFill>
                    <a:srgbClr val="E50000"/>
                  </a:solidFill>
                  <a:latin typeface="Fira Code"/>
                  <a:ea typeface="Fira Code"/>
                  <a:cs typeface="Fira Code"/>
                  <a:sym typeface="Fira Code"/>
                </a:rPr>
                <a:t>data</a:t>
              </a:r>
              <a:r>
                <a:rPr lang="en-US" sz="1800" b="0" i="0" u="none" strike="noStrike" cap="none">
                  <a:solidFill>
                    <a:srgbClr val="000000"/>
                  </a:solidFill>
                  <a:latin typeface="Fira Code"/>
                  <a:ea typeface="Fira Code"/>
                  <a:cs typeface="Fira Code"/>
                  <a:sym typeface="Fira Code"/>
                </a:rPr>
                <a:t>=</a:t>
              </a:r>
              <a:r>
                <a:rPr lang="en-US" sz="1800" b="0" i="0" u="none" strike="noStrike" cap="none">
                  <a:solidFill>
                    <a:srgbClr val="0000FF"/>
                  </a:solidFill>
                  <a:latin typeface="Fira Code"/>
                  <a:ea typeface="Fira Code"/>
                  <a:cs typeface="Fira Code"/>
                  <a:sym typeface="Fira Code"/>
                </a:rPr>
                <a:t>{</a:t>
              </a:r>
              <a:r>
                <a:rPr lang="en-US" sz="1800" b="0" i="0" u="none" strike="noStrike" cap="none">
                  <a:solidFill>
                    <a:srgbClr val="0070C1"/>
                  </a:solidFill>
                  <a:latin typeface="Fira Code"/>
                  <a:ea typeface="Fira Code"/>
                  <a:cs typeface="Fira Code"/>
                  <a:sym typeface="Fira Code"/>
                </a:rPr>
                <a:t>data</a:t>
              </a:r>
              <a:r>
                <a:rPr lang="en-US" sz="1800" b="0" i="0" u="none" strike="noStrike" cap="none">
                  <a:solidFill>
                    <a:srgbClr val="0000FF"/>
                  </a:solidFill>
                  <a:latin typeface="Fira Code"/>
                  <a:ea typeface="Fira Code"/>
                  <a:cs typeface="Fira Code"/>
                  <a:sym typeface="Fira Code"/>
                </a:rPr>
                <a:t>}</a:t>
              </a:r>
              <a:r>
                <a:rPr lang="en-US" sz="1800" b="0" i="0" u="none" strike="noStrike" cap="none">
                  <a:solidFill>
                    <a:srgbClr val="000000"/>
                  </a:solidFill>
                  <a:latin typeface="Fira Code"/>
                  <a:ea typeface="Fira Code"/>
                  <a:cs typeface="Fira Code"/>
                  <a:sym typeface="Fira Code"/>
                </a:rPr>
                <a:t> </a:t>
              </a:r>
              <a:r>
                <a:rPr lang="en-US" sz="1800" b="0" i="0" u="none" strike="noStrike" cap="none">
                  <a:solidFill>
                    <a:srgbClr val="800000"/>
                  </a:solidFill>
                  <a:latin typeface="Fira Code"/>
                  <a:ea typeface="Fira Code"/>
                  <a:cs typeface="Fira Code"/>
                  <a:sym typeface="Fira Code"/>
                </a:rPr>
                <a:t>/&gt;</a:t>
              </a:r>
              <a:r>
                <a:rPr lang="en-US" sz="1800" b="0" i="0" u="none" strike="noStrike" cap="none">
                  <a:solidFill>
                    <a:srgbClr val="000000"/>
                  </a:solidFill>
                  <a:latin typeface="Fira Code"/>
                  <a:ea typeface="Fira Code"/>
                  <a:cs typeface="Fira Code"/>
                  <a:sym typeface="Fira Code"/>
                </a:rPr>
                <a:t>;</a:t>
              </a:r>
              <a:endParaRPr/>
            </a:p>
            <a:p>
              <a:pPr marL="457200" marR="0" lvl="0" indent="-228600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en-US" sz="1800" b="0" i="0" u="none" strike="noStrike" cap="none">
                  <a:solidFill>
                    <a:srgbClr val="000000"/>
                  </a:solidFill>
                  <a:latin typeface="Fira Code"/>
                  <a:ea typeface="Fira Code"/>
                  <a:cs typeface="Fira Code"/>
                  <a:sym typeface="Fira Code"/>
                </a:rPr>
                <a:t>}</a:t>
              </a: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41;p3">
            <a:extLst>
              <a:ext uri="{FF2B5EF4-FFF2-40B4-BE49-F238E27FC236}">
                <a16:creationId xmlns:a16="http://schemas.microsoft.com/office/drawing/2014/main" id="{3635D51D-EFA4-4A79-50E2-792BFAC03D01}"/>
              </a:ext>
            </a:extLst>
          </p:cNvPr>
          <p:cNvSpPr txBox="1">
            <a:spLocks/>
          </p:cNvSpPr>
          <p:nvPr/>
        </p:nvSpPr>
        <p:spPr>
          <a:xfrm>
            <a:off x="3765558" y="2873800"/>
            <a:ext cx="4660884" cy="1110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2400" b="1" i="0" u="none" strike="noStrike" cap="none">
                <a:solidFill>
                  <a:srgbClr val="00B0F0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6000" dirty="0"/>
              <a:t>Overview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41;p3">
            <a:extLst>
              <a:ext uri="{FF2B5EF4-FFF2-40B4-BE49-F238E27FC236}">
                <a16:creationId xmlns:a16="http://schemas.microsoft.com/office/drawing/2014/main" id="{3635D51D-EFA4-4A79-50E2-792BFAC03D01}"/>
              </a:ext>
            </a:extLst>
          </p:cNvPr>
          <p:cNvSpPr txBox="1">
            <a:spLocks/>
          </p:cNvSpPr>
          <p:nvPr/>
        </p:nvSpPr>
        <p:spPr>
          <a:xfrm>
            <a:off x="1644969" y="2873800"/>
            <a:ext cx="8902061" cy="1110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2400" b="1" i="0" u="none" strike="noStrike" cap="none">
                <a:solidFill>
                  <a:srgbClr val="00B0F0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6000" dirty="0"/>
              <a:t>Rule of hooks</a:t>
            </a:r>
          </a:p>
        </p:txBody>
      </p:sp>
    </p:spTree>
    <p:extLst>
      <p:ext uri="{BB962C8B-B14F-4D97-AF65-F5344CB8AC3E}">
        <p14:creationId xmlns:p14="http://schemas.microsoft.com/office/powerpoint/2010/main" val="35846257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24b5433a55d_0_0"/>
          <p:cNvSpPr txBox="1">
            <a:spLocks noGrp="1"/>
          </p:cNvSpPr>
          <p:nvPr>
            <p:ph type="title"/>
          </p:nvPr>
        </p:nvSpPr>
        <p:spPr>
          <a:xfrm>
            <a:off x="497817" y="423071"/>
            <a:ext cx="5365200" cy="6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sz="3600" dirty="0"/>
              <a:t>Rules of hooks</a:t>
            </a:r>
            <a:endParaRPr dirty="0"/>
          </a:p>
        </p:txBody>
      </p:sp>
      <p:sp>
        <p:nvSpPr>
          <p:cNvPr id="333" name="Google Shape;333;g24b5433a55d_0_0"/>
          <p:cNvSpPr txBox="1"/>
          <p:nvPr/>
        </p:nvSpPr>
        <p:spPr>
          <a:xfrm>
            <a:off x="497825" y="1423075"/>
            <a:ext cx="10685100" cy="44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55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3272F"/>
              </a:buClr>
              <a:buSzPts val="2000"/>
              <a:buFont typeface="Lato"/>
              <a:buChar char="●"/>
            </a:pPr>
            <a:r>
              <a:rPr lang="en-US" sz="2000">
                <a:solidFill>
                  <a:srgbClr val="23272F"/>
                </a:solidFill>
                <a:latin typeface="Lato"/>
                <a:ea typeface="Lato"/>
                <a:cs typeface="Lato"/>
                <a:sym typeface="Lato"/>
              </a:rPr>
              <a:t>Only Call Hooks at the Top Level: </a:t>
            </a:r>
            <a:endParaRPr sz="2000">
              <a:solidFill>
                <a:srgbClr val="23272F"/>
              </a:solidFill>
              <a:latin typeface="Lato"/>
              <a:ea typeface="Lato"/>
              <a:cs typeface="Lato"/>
              <a:sym typeface="Lato"/>
            </a:endParaRPr>
          </a:p>
          <a:p>
            <a:pPr marL="914400" marR="0" lvl="1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3272F"/>
              </a:buClr>
              <a:buSzPts val="2000"/>
              <a:buFont typeface="Lato"/>
              <a:buChar char="○"/>
            </a:pPr>
            <a:r>
              <a:rPr lang="en-US" sz="2000" dirty="0">
                <a:solidFill>
                  <a:srgbClr val="23272F"/>
                </a:solidFill>
                <a:latin typeface="Lato"/>
                <a:ea typeface="Lato"/>
                <a:cs typeface="Lato"/>
                <a:sym typeface="Lato"/>
              </a:rPr>
              <a:t>Don’t call Hooks inside loops, conditions, or nested functions.</a:t>
            </a:r>
            <a:endParaRPr sz="2000" dirty="0">
              <a:solidFill>
                <a:srgbClr val="23272F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000" dirty="0">
              <a:solidFill>
                <a:srgbClr val="23272F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000" dirty="0">
              <a:solidFill>
                <a:srgbClr val="23272F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000" dirty="0">
              <a:solidFill>
                <a:srgbClr val="23272F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000" dirty="0">
              <a:solidFill>
                <a:srgbClr val="23272F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000" dirty="0">
              <a:solidFill>
                <a:srgbClr val="23272F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-355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3272F"/>
              </a:buClr>
              <a:buSzPts val="2000"/>
              <a:buFont typeface="Lato"/>
              <a:buChar char="●"/>
            </a:pPr>
            <a:r>
              <a:rPr lang="en-US" sz="2000" dirty="0">
                <a:solidFill>
                  <a:srgbClr val="23272F"/>
                </a:solidFill>
                <a:latin typeface="Lato"/>
                <a:ea typeface="Lato"/>
                <a:cs typeface="Lato"/>
                <a:sym typeface="Lato"/>
              </a:rPr>
              <a:t>Only Call Hooks From React Function Components Or Custom Hooks.</a:t>
            </a:r>
            <a:endParaRPr sz="2000" dirty="0">
              <a:solidFill>
                <a:srgbClr val="23272F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000" b="0" i="0" u="none" strike="noStrike" cap="none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685800" marR="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000" b="0" i="0" u="none" strike="noStrike" cap="none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685800" marR="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000" b="0" i="0" u="none" strike="noStrike" cap="none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		</a:t>
            </a:r>
            <a:endParaRPr sz="20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" name="Google Shape;334;g24b5433a55d_0_0"/>
          <p:cNvSpPr txBox="1"/>
          <p:nvPr/>
        </p:nvSpPr>
        <p:spPr>
          <a:xfrm>
            <a:off x="753450" y="2531875"/>
            <a:ext cx="4804200" cy="243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88846F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//🔴 Wrong</a:t>
            </a:r>
            <a:endParaRPr sz="1600">
              <a:solidFill>
                <a:srgbClr val="F92672"/>
              </a:solidFill>
              <a:highlight>
                <a:schemeClr val="dk1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9267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if</a:t>
            </a:r>
            <a:r>
              <a:rPr lang="en-US" sz="1600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(age </a:t>
            </a:r>
            <a:r>
              <a:rPr lang="en-US" sz="1600">
                <a:solidFill>
                  <a:srgbClr val="F9267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!==</a:t>
            </a:r>
            <a:r>
              <a:rPr lang="en-US" sz="1600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600">
                <a:solidFill>
                  <a:srgbClr val="E6DB74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''</a:t>
            </a:r>
            <a:r>
              <a:rPr lang="en-US" sz="1600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) {</a:t>
            </a:r>
            <a:endParaRPr sz="1600">
              <a:solidFill>
                <a:srgbClr val="F8F8F2"/>
              </a:solidFill>
              <a:highlight>
                <a:schemeClr val="dk1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 </a:t>
            </a:r>
            <a:r>
              <a:rPr lang="en-US" sz="1600">
                <a:solidFill>
                  <a:srgbClr val="A6E22E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useEffect</a:t>
            </a:r>
            <a:r>
              <a:rPr lang="en-US" sz="1600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(</a:t>
            </a:r>
            <a:r>
              <a:rPr lang="en-US" sz="1600" i="1">
                <a:solidFill>
                  <a:srgbClr val="66D9EF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function</a:t>
            </a:r>
            <a:r>
              <a:rPr lang="en-US" sz="1600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600">
                <a:solidFill>
                  <a:srgbClr val="A6E22E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persistForm</a:t>
            </a:r>
            <a:r>
              <a:rPr lang="en-US" sz="1600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() {</a:t>
            </a:r>
            <a:endParaRPr sz="1600">
              <a:solidFill>
                <a:srgbClr val="F8F8F2"/>
              </a:solidFill>
              <a:highlight>
                <a:schemeClr val="dk1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   localStorage.</a:t>
            </a:r>
            <a:r>
              <a:rPr lang="en-US" sz="1600">
                <a:solidFill>
                  <a:srgbClr val="A6E22E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setItem</a:t>
            </a:r>
            <a:r>
              <a:rPr lang="en-US" sz="1600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(</a:t>
            </a:r>
            <a:r>
              <a:rPr lang="en-US" sz="1600">
                <a:solidFill>
                  <a:srgbClr val="E6DB74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'formData'</a:t>
            </a:r>
            <a:r>
              <a:rPr lang="en-US" sz="1600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, age);</a:t>
            </a:r>
            <a:endParaRPr sz="1600">
              <a:solidFill>
                <a:srgbClr val="F8F8F2"/>
              </a:solidFill>
              <a:highlight>
                <a:schemeClr val="dk1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 });</a:t>
            </a:r>
            <a:endParaRPr sz="1600">
              <a:solidFill>
                <a:srgbClr val="F8F8F2"/>
              </a:solidFill>
              <a:highlight>
                <a:schemeClr val="dk1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}</a:t>
            </a:r>
            <a:endParaRPr sz="1800" i="1">
              <a:solidFill>
                <a:srgbClr val="66D9EF"/>
              </a:solidFill>
              <a:highlight>
                <a:schemeClr val="dk1"/>
              </a:highlight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35" name="Google Shape;335;g24b5433a55d_0_0"/>
          <p:cNvSpPr txBox="1"/>
          <p:nvPr/>
        </p:nvSpPr>
        <p:spPr>
          <a:xfrm>
            <a:off x="6091075" y="2531875"/>
            <a:ext cx="5365200" cy="243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88846F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//✅ Right</a:t>
            </a:r>
            <a:endParaRPr sz="1600">
              <a:solidFill>
                <a:srgbClr val="88846F"/>
              </a:solidFill>
              <a:highlight>
                <a:schemeClr val="dk1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A6E22E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useEffect</a:t>
            </a:r>
            <a:r>
              <a:rPr lang="en-US" sz="1600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(</a:t>
            </a:r>
            <a:r>
              <a:rPr lang="en-US" sz="1600" i="1">
                <a:solidFill>
                  <a:srgbClr val="66D9EF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function</a:t>
            </a:r>
            <a:r>
              <a:rPr lang="en-US" sz="1600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600">
                <a:solidFill>
                  <a:srgbClr val="A6E22E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persistForm</a:t>
            </a:r>
            <a:r>
              <a:rPr lang="en-US" sz="1600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() {</a:t>
            </a:r>
            <a:endParaRPr sz="1600">
              <a:solidFill>
                <a:srgbClr val="F8F8F2"/>
              </a:solidFill>
              <a:highlight>
                <a:schemeClr val="dk1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 </a:t>
            </a:r>
            <a:r>
              <a:rPr lang="en-US" sz="1600">
                <a:solidFill>
                  <a:srgbClr val="F9267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if</a:t>
            </a:r>
            <a:r>
              <a:rPr lang="en-US" sz="1600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(age </a:t>
            </a:r>
            <a:r>
              <a:rPr lang="en-US" sz="1600">
                <a:solidFill>
                  <a:srgbClr val="F9267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!==</a:t>
            </a:r>
            <a:r>
              <a:rPr lang="en-US" sz="1600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600">
                <a:solidFill>
                  <a:srgbClr val="E6DB74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''</a:t>
            </a:r>
            <a:r>
              <a:rPr lang="en-US" sz="1600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) {</a:t>
            </a:r>
            <a:endParaRPr sz="1600">
              <a:solidFill>
                <a:srgbClr val="F8F8F2"/>
              </a:solidFill>
              <a:highlight>
                <a:schemeClr val="dk1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   localStorage.</a:t>
            </a:r>
            <a:r>
              <a:rPr lang="en-US" sz="1600">
                <a:solidFill>
                  <a:srgbClr val="A6E22E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setItem</a:t>
            </a:r>
            <a:r>
              <a:rPr lang="en-US" sz="1600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(</a:t>
            </a:r>
            <a:r>
              <a:rPr lang="en-US" sz="1600">
                <a:solidFill>
                  <a:srgbClr val="E6DB74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'formData'</a:t>
            </a:r>
            <a:r>
              <a:rPr lang="en-US" sz="1600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, age);</a:t>
            </a:r>
            <a:endParaRPr sz="1600">
              <a:solidFill>
                <a:srgbClr val="F8F8F2"/>
              </a:solidFill>
              <a:highlight>
                <a:schemeClr val="dk1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 }</a:t>
            </a:r>
            <a:endParaRPr sz="1600">
              <a:solidFill>
                <a:srgbClr val="F8F8F2"/>
              </a:solidFill>
              <a:highlight>
                <a:schemeClr val="dk1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});</a:t>
            </a:r>
            <a:endParaRPr sz="1600">
              <a:solidFill>
                <a:srgbClr val="F8F8F2"/>
              </a:solidFill>
              <a:highlight>
                <a:schemeClr val="dk1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F8F8F2"/>
              </a:solidFill>
              <a:highlight>
                <a:srgbClr val="272822"/>
              </a:highlight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41;p3">
            <a:extLst>
              <a:ext uri="{FF2B5EF4-FFF2-40B4-BE49-F238E27FC236}">
                <a16:creationId xmlns:a16="http://schemas.microsoft.com/office/drawing/2014/main" id="{3635D51D-EFA4-4A79-50E2-792BFAC03D01}"/>
              </a:ext>
            </a:extLst>
          </p:cNvPr>
          <p:cNvSpPr txBox="1">
            <a:spLocks/>
          </p:cNvSpPr>
          <p:nvPr/>
        </p:nvSpPr>
        <p:spPr>
          <a:xfrm>
            <a:off x="1644969" y="2873800"/>
            <a:ext cx="8902061" cy="1110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2400" b="1" i="0" u="none" strike="noStrike" cap="none">
                <a:solidFill>
                  <a:srgbClr val="00B0F0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6000" dirty="0"/>
              <a:t>Best practices for hooks</a:t>
            </a:r>
          </a:p>
        </p:txBody>
      </p:sp>
    </p:spTree>
    <p:extLst>
      <p:ext uri="{BB962C8B-B14F-4D97-AF65-F5344CB8AC3E}">
        <p14:creationId xmlns:p14="http://schemas.microsoft.com/office/powerpoint/2010/main" val="28534365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24b5433a55d_0_7"/>
          <p:cNvSpPr txBox="1">
            <a:spLocks noGrp="1"/>
          </p:cNvSpPr>
          <p:nvPr>
            <p:ph type="title"/>
          </p:nvPr>
        </p:nvSpPr>
        <p:spPr>
          <a:xfrm>
            <a:off x="497817" y="423071"/>
            <a:ext cx="5365200" cy="6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sz="3600"/>
              <a:t>Best practices for hooks</a:t>
            </a:r>
            <a:endParaRPr/>
          </a:p>
        </p:txBody>
      </p:sp>
      <p:sp>
        <p:nvSpPr>
          <p:cNvPr id="341" name="Google Shape;341;g24b5433a55d_0_7"/>
          <p:cNvSpPr txBox="1">
            <a:spLocks noGrp="1"/>
          </p:cNvSpPr>
          <p:nvPr>
            <p:ph type="body" idx="1"/>
          </p:nvPr>
        </p:nvSpPr>
        <p:spPr>
          <a:xfrm>
            <a:off x="497818" y="1429425"/>
            <a:ext cx="8237400" cy="8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sz="2000" b="1"/>
              <a:t>Example:</a:t>
            </a:r>
            <a:endParaRPr sz="2000" b="1" i="0" u="none" strike="noStrike" cap="none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42" name="Google Shape;342;g24b5433a55d_0_7"/>
          <p:cNvSpPr txBox="1"/>
          <p:nvPr/>
        </p:nvSpPr>
        <p:spPr>
          <a:xfrm>
            <a:off x="497825" y="1991250"/>
            <a:ext cx="10521000" cy="3846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1">
                <a:solidFill>
                  <a:srgbClr val="66D9EF"/>
                </a:solidFill>
                <a:latin typeface="Fira Code"/>
                <a:ea typeface="Fira Code"/>
                <a:cs typeface="Fira Code"/>
                <a:sym typeface="Fira Code"/>
              </a:rPr>
              <a:t>function</a:t>
            </a:r>
            <a:r>
              <a:rPr lang="en-US" sz="1800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800">
                <a:solidFill>
                  <a:srgbClr val="A6E22E"/>
                </a:solidFill>
                <a:latin typeface="Fira Code"/>
                <a:ea typeface="Fira Code"/>
                <a:cs typeface="Fira Code"/>
                <a:sym typeface="Fira Code"/>
              </a:rPr>
              <a:t>Form</a:t>
            </a:r>
            <a:r>
              <a:rPr lang="en-US" sz="1800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() {</a:t>
            </a:r>
            <a:endParaRPr sz="1800">
              <a:solidFill>
                <a:srgbClr val="F8F8F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 </a:t>
            </a:r>
            <a:r>
              <a:rPr lang="en-US" sz="1800" i="1">
                <a:solidFill>
                  <a:srgbClr val="66D9EF"/>
                </a:solidFill>
                <a:latin typeface="Fira Code"/>
                <a:ea typeface="Fira Code"/>
                <a:cs typeface="Fira Code"/>
                <a:sym typeface="Fira Code"/>
              </a:rPr>
              <a:t>const</a:t>
            </a:r>
            <a:r>
              <a:rPr lang="en-US" sz="1800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[firstName, setFirstName] </a:t>
            </a:r>
            <a:r>
              <a:rPr lang="en-US" sz="1800">
                <a:solidFill>
                  <a:srgbClr val="F92672"/>
                </a:solidFill>
                <a:latin typeface="Fira Code"/>
                <a:ea typeface="Fira Code"/>
                <a:cs typeface="Fira Code"/>
                <a:sym typeface="Fira Code"/>
              </a:rPr>
              <a:t>=</a:t>
            </a:r>
            <a:r>
              <a:rPr lang="en-US" sz="1800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800">
                <a:solidFill>
                  <a:srgbClr val="A6E22E"/>
                </a:solidFill>
                <a:latin typeface="Fira Code"/>
                <a:ea typeface="Fira Code"/>
                <a:cs typeface="Fira Code"/>
                <a:sym typeface="Fira Code"/>
              </a:rPr>
              <a:t>useState</a:t>
            </a:r>
            <a:r>
              <a:rPr lang="en-US" sz="1800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(</a:t>
            </a:r>
            <a:r>
              <a:rPr lang="en-US" sz="1800">
                <a:solidFill>
                  <a:srgbClr val="E6DB74"/>
                </a:solidFill>
                <a:latin typeface="Fira Code"/>
                <a:ea typeface="Fira Code"/>
                <a:cs typeface="Fira Code"/>
                <a:sym typeface="Fira Code"/>
              </a:rPr>
              <a:t>'Taylor'</a:t>
            </a:r>
            <a:r>
              <a:rPr lang="en-US" sz="1800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);</a:t>
            </a:r>
            <a:endParaRPr sz="1800">
              <a:solidFill>
                <a:srgbClr val="F8F8F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 </a:t>
            </a:r>
            <a:r>
              <a:rPr lang="en-US" sz="1800" i="1">
                <a:solidFill>
                  <a:srgbClr val="66D9EF"/>
                </a:solidFill>
                <a:latin typeface="Fira Code"/>
                <a:ea typeface="Fira Code"/>
                <a:cs typeface="Fira Code"/>
                <a:sym typeface="Fira Code"/>
              </a:rPr>
              <a:t>const</a:t>
            </a:r>
            <a:r>
              <a:rPr lang="en-US" sz="1800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[lastName, setLastName] </a:t>
            </a:r>
            <a:r>
              <a:rPr lang="en-US" sz="1800">
                <a:solidFill>
                  <a:srgbClr val="F92672"/>
                </a:solidFill>
                <a:latin typeface="Fira Code"/>
                <a:ea typeface="Fira Code"/>
                <a:cs typeface="Fira Code"/>
                <a:sym typeface="Fira Code"/>
              </a:rPr>
              <a:t>=</a:t>
            </a:r>
            <a:r>
              <a:rPr lang="en-US" sz="1800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800">
                <a:solidFill>
                  <a:srgbClr val="A6E22E"/>
                </a:solidFill>
                <a:latin typeface="Fira Code"/>
                <a:ea typeface="Fira Code"/>
                <a:cs typeface="Fira Code"/>
                <a:sym typeface="Fira Code"/>
              </a:rPr>
              <a:t>useState</a:t>
            </a:r>
            <a:r>
              <a:rPr lang="en-US" sz="1800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(</a:t>
            </a:r>
            <a:r>
              <a:rPr lang="en-US" sz="1800">
                <a:solidFill>
                  <a:srgbClr val="E6DB74"/>
                </a:solidFill>
                <a:latin typeface="Fira Code"/>
                <a:ea typeface="Fira Code"/>
                <a:cs typeface="Fira Code"/>
                <a:sym typeface="Fira Code"/>
              </a:rPr>
              <a:t>'Swift'</a:t>
            </a:r>
            <a:r>
              <a:rPr lang="en-US" sz="1800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);</a:t>
            </a:r>
            <a:endParaRPr sz="1800">
              <a:solidFill>
                <a:srgbClr val="F8F8F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8F8F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 </a:t>
            </a:r>
            <a:r>
              <a:rPr lang="en-US" sz="1800" i="1">
                <a:solidFill>
                  <a:srgbClr val="66D9EF"/>
                </a:solidFill>
                <a:latin typeface="Fira Code"/>
                <a:ea typeface="Fira Code"/>
                <a:cs typeface="Fira Code"/>
                <a:sym typeface="Fira Code"/>
              </a:rPr>
              <a:t>const</a:t>
            </a:r>
            <a:r>
              <a:rPr lang="en-US" sz="1800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[fullName, setFullName] </a:t>
            </a:r>
            <a:r>
              <a:rPr lang="en-US" sz="1800">
                <a:solidFill>
                  <a:srgbClr val="F92672"/>
                </a:solidFill>
                <a:latin typeface="Fira Code"/>
                <a:ea typeface="Fira Code"/>
                <a:cs typeface="Fira Code"/>
                <a:sym typeface="Fira Code"/>
              </a:rPr>
              <a:t>=</a:t>
            </a:r>
            <a:r>
              <a:rPr lang="en-US" sz="1800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800">
                <a:solidFill>
                  <a:srgbClr val="A6E22E"/>
                </a:solidFill>
                <a:latin typeface="Fira Code"/>
                <a:ea typeface="Fira Code"/>
                <a:cs typeface="Fira Code"/>
                <a:sym typeface="Fira Code"/>
              </a:rPr>
              <a:t>useState</a:t>
            </a:r>
            <a:r>
              <a:rPr lang="en-US" sz="1800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(</a:t>
            </a:r>
            <a:r>
              <a:rPr lang="en-US" sz="1800">
                <a:solidFill>
                  <a:srgbClr val="E6DB74"/>
                </a:solidFill>
                <a:latin typeface="Fira Code"/>
                <a:ea typeface="Fira Code"/>
                <a:cs typeface="Fira Code"/>
                <a:sym typeface="Fira Code"/>
              </a:rPr>
              <a:t>''</a:t>
            </a:r>
            <a:r>
              <a:rPr lang="en-US" sz="1800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);</a:t>
            </a:r>
            <a:endParaRPr sz="1800">
              <a:solidFill>
                <a:srgbClr val="F8F8F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 </a:t>
            </a:r>
            <a:r>
              <a:rPr lang="en-US" sz="1800">
                <a:solidFill>
                  <a:srgbClr val="A6E22E"/>
                </a:solidFill>
                <a:latin typeface="Fira Code"/>
                <a:ea typeface="Fira Code"/>
                <a:cs typeface="Fira Code"/>
                <a:sym typeface="Fira Code"/>
              </a:rPr>
              <a:t>useEffect</a:t>
            </a:r>
            <a:r>
              <a:rPr lang="en-US" sz="1800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(() </a:t>
            </a:r>
            <a:r>
              <a:rPr lang="en-US" sz="1800" i="1">
                <a:solidFill>
                  <a:srgbClr val="66D9EF"/>
                </a:solidFill>
                <a:latin typeface="Fira Code"/>
                <a:ea typeface="Fira Code"/>
                <a:cs typeface="Fira Code"/>
                <a:sym typeface="Fira Code"/>
              </a:rPr>
              <a:t>=&gt;</a:t>
            </a:r>
            <a:r>
              <a:rPr lang="en-US" sz="1800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{</a:t>
            </a:r>
            <a:endParaRPr sz="1800">
              <a:solidFill>
                <a:srgbClr val="F8F8F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   </a:t>
            </a:r>
            <a:r>
              <a:rPr lang="en-US" sz="1800">
                <a:solidFill>
                  <a:srgbClr val="A6E22E"/>
                </a:solidFill>
                <a:latin typeface="Fira Code"/>
                <a:ea typeface="Fira Code"/>
                <a:cs typeface="Fira Code"/>
                <a:sym typeface="Fira Code"/>
              </a:rPr>
              <a:t>setFullName</a:t>
            </a:r>
            <a:r>
              <a:rPr lang="en-US" sz="1800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(firstName </a:t>
            </a:r>
            <a:r>
              <a:rPr lang="en-US" sz="1800">
                <a:solidFill>
                  <a:srgbClr val="F92672"/>
                </a:solidFill>
                <a:latin typeface="Fira Code"/>
                <a:ea typeface="Fira Code"/>
                <a:cs typeface="Fira Code"/>
                <a:sym typeface="Fira Code"/>
              </a:rPr>
              <a:t>+</a:t>
            </a:r>
            <a:r>
              <a:rPr lang="en-US" sz="1800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800">
                <a:solidFill>
                  <a:srgbClr val="E6DB74"/>
                </a:solidFill>
                <a:latin typeface="Fira Code"/>
                <a:ea typeface="Fira Code"/>
                <a:cs typeface="Fira Code"/>
                <a:sym typeface="Fira Code"/>
              </a:rPr>
              <a:t>' '</a:t>
            </a:r>
            <a:r>
              <a:rPr lang="en-US" sz="1800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800">
                <a:solidFill>
                  <a:srgbClr val="F92672"/>
                </a:solidFill>
                <a:latin typeface="Fira Code"/>
                <a:ea typeface="Fira Code"/>
                <a:cs typeface="Fira Code"/>
                <a:sym typeface="Fira Code"/>
              </a:rPr>
              <a:t>+</a:t>
            </a:r>
            <a:r>
              <a:rPr lang="en-US" sz="1800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lastName);</a:t>
            </a:r>
            <a:endParaRPr sz="1800">
              <a:solidFill>
                <a:srgbClr val="F8F8F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 }, [firstName, lastName]);</a:t>
            </a:r>
            <a:endParaRPr sz="1800">
              <a:solidFill>
                <a:srgbClr val="F8F8F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 </a:t>
            </a:r>
            <a:r>
              <a:rPr lang="en-US" sz="1800">
                <a:solidFill>
                  <a:srgbClr val="88846F"/>
                </a:solidFill>
                <a:latin typeface="Fira Code"/>
                <a:ea typeface="Fira Code"/>
                <a:cs typeface="Fira Code"/>
                <a:sym typeface="Fira Code"/>
              </a:rPr>
              <a:t>// ...</a:t>
            </a:r>
            <a:endParaRPr sz="1800">
              <a:solidFill>
                <a:srgbClr val="88846F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}</a:t>
            </a:r>
            <a:endParaRPr sz="1800">
              <a:solidFill>
                <a:srgbClr val="C678DD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24b5433a55d_0_13"/>
          <p:cNvSpPr txBox="1">
            <a:spLocks noGrp="1"/>
          </p:cNvSpPr>
          <p:nvPr>
            <p:ph type="title"/>
          </p:nvPr>
        </p:nvSpPr>
        <p:spPr>
          <a:xfrm>
            <a:off x="497817" y="423071"/>
            <a:ext cx="5365200" cy="6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sz="3600"/>
              <a:t>Best practices for hooks</a:t>
            </a:r>
            <a:endParaRPr/>
          </a:p>
        </p:txBody>
      </p:sp>
      <p:sp>
        <p:nvSpPr>
          <p:cNvPr id="348" name="Google Shape;348;g24b5433a55d_0_13"/>
          <p:cNvSpPr txBox="1">
            <a:spLocks noGrp="1"/>
          </p:cNvSpPr>
          <p:nvPr>
            <p:ph type="body" idx="1"/>
          </p:nvPr>
        </p:nvSpPr>
        <p:spPr>
          <a:xfrm>
            <a:off x="497818" y="1429425"/>
            <a:ext cx="8237400" cy="8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sz="2000" b="1"/>
              <a:t>Better:</a:t>
            </a:r>
            <a:endParaRPr sz="2000" b="1" i="0" u="none" strike="noStrike" cap="none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49" name="Google Shape;349;g24b5433a55d_0_13"/>
          <p:cNvSpPr txBox="1"/>
          <p:nvPr/>
        </p:nvSpPr>
        <p:spPr>
          <a:xfrm>
            <a:off x="497825" y="1991250"/>
            <a:ext cx="10685100" cy="2717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1">
                <a:solidFill>
                  <a:srgbClr val="66D9EF"/>
                </a:solidFill>
                <a:latin typeface="Fira Code"/>
                <a:ea typeface="Fira Code"/>
                <a:cs typeface="Fira Code"/>
                <a:sym typeface="Fira Code"/>
              </a:rPr>
              <a:t>function</a:t>
            </a:r>
            <a:r>
              <a:rPr lang="en-US" sz="1800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800">
                <a:solidFill>
                  <a:srgbClr val="A6E22E"/>
                </a:solidFill>
                <a:latin typeface="Fira Code"/>
                <a:ea typeface="Fira Code"/>
                <a:cs typeface="Fira Code"/>
                <a:sym typeface="Fira Code"/>
              </a:rPr>
              <a:t>Form</a:t>
            </a:r>
            <a:r>
              <a:rPr lang="en-US" sz="1800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() {</a:t>
            </a:r>
            <a:endParaRPr sz="1800">
              <a:solidFill>
                <a:srgbClr val="F8F8F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 </a:t>
            </a:r>
            <a:r>
              <a:rPr lang="en-US" sz="1800" i="1">
                <a:solidFill>
                  <a:srgbClr val="66D9EF"/>
                </a:solidFill>
                <a:latin typeface="Fira Code"/>
                <a:ea typeface="Fira Code"/>
                <a:cs typeface="Fira Code"/>
                <a:sym typeface="Fira Code"/>
              </a:rPr>
              <a:t>const</a:t>
            </a:r>
            <a:r>
              <a:rPr lang="en-US" sz="1800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[firstName, setFirstName] </a:t>
            </a:r>
            <a:r>
              <a:rPr lang="en-US" sz="1800">
                <a:solidFill>
                  <a:srgbClr val="F92672"/>
                </a:solidFill>
                <a:latin typeface="Fira Code"/>
                <a:ea typeface="Fira Code"/>
                <a:cs typeface="Fira Code"/>
                <a:sym typeface="Fira Code"/>
              </a:rPr>
              <a:t>=</a:t>
            </a:r>
            <a:r>
              <a:rPr lang="en-US" sz="1800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800">
                <a:solidFill>
                  <a:srgbClr val="A6E22E"/>
                </a:solidFill>
                <a:latin typeface="Fira Code"/>
                <a:ea typeface="Fira Code"/>
                <a:cs typeface="Fira Code"/>
                <a:sym typeface="Fira Code"/>
              </a:rPr>
              <a:t>useState</a:t>
            </a:r>
            <a:r>
              <a:rPr lang="en-US" sz="1800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(</a:t>
            </a:r>
            <a:r>
              <a:rPr lang="en-US" sz="1800">
                <a:solidFill>
                  <a:srgbClr val="E6DB74"/>
                </a:solidFill>
                <a:latin typeface="Fira Code"/>
                <a:ea typeface="Fira Code"/>
                <a:cs typeface="Fira Code"/>
                <a:sym typeface="Fira Code"/>
              </a:rPr>
              <a:t>'Taylor'</a:t>
            </a:r>
            <a:r>
              <a:rPr lang="en-US" sz="1800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);</a:t>
            </a:r>
            <a:endParaRPr sz="1800">
              <a:solidFill>
                <a:srgbClr val="F8F8F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 </a:t>
            </a:r>
            <a:r>
              <a:rPr lang="en-US" sz="1800" i="1">
                <a:solidFill>
                  <a:srgbClr val="66D9EF"/>
                </a:solidFill>
                <a:latin typeface="Fira Code"/>
                <a:ea typeface="Fira Code"/>
                <a:cs typeface="Fira Code"/>
                <a:sym typeface="Fira Code"/>
              </a:rPr>
              <a:t>const</a:t>
            </a:r>
            <a:r>
              <a:rPr lang="en-US" sz="1800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[lastName, setLastName] </a:t>
            </a:r>
            <a:r>
              <a:rPr lang="en-US" sz="1800">
                <a:solidFill>
                  <a:srgbClr val="F92672"/>
                </a:solidFill>
                <a:latin typeface="Fira Code"/>
                <a:ea typeface="Fira Code"/>
                <a:cs typeface="Fira Code"/>
                <a:sym typeface="Fira Code"/>
              </a:rPr>
              <a:t>=</a:t>
            </a:r>
            <a:r>
              <a:rPr lang="en-US" sz="1800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800">
                <a:solidFill>
                  <a:srgbClr val="A6E22E"/>
                </a:solidFill>
                <a:latin typeface="Fira Code"/>
                <a:ea typeface="Fira Code"/>
                <a:cs typeface="Fira Code"/>
                <a:sym typeface="Fira Code"/>
              </a:rPr>
              <a:t>useState</a:t>
            </a:r>
            <a:r>
              <a:rPr lang="en-US" sz="1800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(</a:t>
            </a:r>
            <a:r>
              <a:rPr lang="en-US" sz="1800">
                <a:solidFill>
                  <a:srgbClr val="E6DB74"/>
                </a:solidFill>
                <a:latin typeface="Fira Code"/>
                <a:ea typeface="Fira Code"/>
                <a:cs typeface="Fira Code"/>
                <a:sym typeface="Fira Code"/>
              </a:rPr>
              <a:t>'Swift'</a:t>
            </a:r>
            <a:r>
              <a:rPr lang="en-US" sz="1800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);</a:t>
            </a:r>
            <a:endParaRPr sz="1800">
              <a:solidFill>
                <a:srgbClr val="F8F8F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 </a:t>
            </a:r>
            <a:r>
              <a:rPr lang="en-US" sz="1800">
                <a:solidFill>
                  <a:srgbClr val="88846F"/>
                </a:solidFill>
                <a:latin typeface="Fira Code"/>
                <a:ea typeface="Fira Code"/>
                <a:cs typeface="Fira Code"/>
                <a:sym typeface="Fira Code"/>
              </a:rPr>
              <a:t>// ✅ Good: calculated during rendering</a:t>
            </a:r>
            <a:endParaRPr sz="1800">
              <a:solidFill>
                <a:srgbClr val="88846F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 </a:t>
            </a:r>
            <a:r>
              <a:rPr lang="en-US" sz="1800" i="1">
                <a:solidFill>
                  <a:srgbClr val="66D9EF"/>
                </a:solidFill>
                <a:latin typeface="Fira Code"/>
                <a:ea typeface="Fira Code"/>
                <a:cs typeface="Fira Code"/>
                <a:sym typeface="Fira Code"/>
              </a:rPr>
              <a:t>const</a:t>
            </a:r>
            <a:r>
              <a:rPr lang="en-US" sz="1800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fullName </a:t>
            </a:r>
            <a:r>
              <a:rPr lang="en-US" sz="1800">
                <a:solidFill>
                  <a:srgbClr val="F92672"/>
                </a:solidFill>
                <a:latin typeface="Fira Code"/>
                <a:ea typeface="Fira Code"/>
                <a:cs typeface="Fira Code"/>
                <a:sym typeface="Fira Code"/>
              </a:rPr>
              <a:t>=</a:t>
            </a:r>
            <a:r>
              <a:rPr lang="en-US" sz="1800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firstName </a:t>
            </a:r>
            <a:r>
              <a:rPr lang="en-US" sz="1800">
                <a:solidFill>
                  <a:srgbClr val="F92672"/>
                </a:solidFill>
                <a:latin typeface="Fira Code"/>
                <a:ea typeface="Fira Code"/>
                <a:cs typeface="Fira Code"/>
                <a:sym typeface="Fira Code"/>
              </a:rPr>
              <a:t>+</a:t>
            </a:r>
            <a:r>
              <a:rPr lang="en-US" sz="1800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800">
                <a:solidFill>
                  <a:srgbClr val="E6DB74"/>
                </a:solidFill>
                <a:latin typeface="Fira Code"/>
                <a:ea typeface="Fira Code"/>
                <a:cs typeface="Fira Code"/>
                <a:sym typeface="Fira Code"/>
              </a:rPr>
              <a:t>' '</a:t>
            </a:r>
            <a:r>
              <a:rPr lang="en-US" sz="1800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800">
                <a:solidFill>
                  <a:srgbClr val="F92672"/>
                </a:solidFill>
                <a:latin typeface="Fira Code"/>
                <a:ea typeface="Fira Code"/>
                <a:cs typeface="Fira Code"/>
                <a:sym typeface="Fira Code"/>
              </a:rPr>
              <a:t>+</a:t>
            </a:r>
            <a:r>
              <a:rPr lang="en-US" sz="1800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lastName;</a:t>
            </a:r>
            <a:endParaRPr sz="1800">
              <a:solidFill>
                <a:srgbClr val="F8F8F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 </a:t>
            </a:r>
            <a:r>
              <a:rPr lang="en-US" sz="1800">
                <a:solidFill>
                  <a:srgbClr val="88846F"/>
                </a:solidFill>
                <a:latin typeface="Fira Code"/>
                <a:ea typeface="Fira Code"/>
                <a:cs typeface="Fira Code"/>
                <a:sym typeface="Fira Code"/>
              </a:rPr>
              <a:t>// ...</a:t>
            </a:r>
            <a:endParaRPr sz="1800">
              <a:solidFill>
                <a:srgbClr val="88846F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}</a:t>
            </a:r>
            <a:endParaRPr sz="1800" i="1">
              <a:solidFill>
                <a:srgbClr val="66D9EF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50" name="Google Shape;350;g24b5433a55d_0_13"/>
          <p:cNvSpPr txBox="1"/>
          <p:nvPr/>
        </p:nvSpPr>
        <p:spPr>
          <a:xfrm>
            <a:off x="1267625" y="4970000"/>
            <a:ext cx="9915300" cy="15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When something can be calculated from the</a:t>
            </a:r>
            <a:r>
              <a:rPr lang="en-US" sz="2000" b="1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existing props</a:t>
            </a:r>
            <a:r>
              <a:rPr lang="en-US" sz="20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or </a:t>
            </a:r>
            <a:r>
              <a:rPr lang="en-US" sz="2000" b="1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state</a:t>
            </a:r>
            <a:r>
              <a:rPr lang="en-US" sz="20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:</a:t>
            </a:r>
            <a:r>
              <a:rPr lang="en-US" sz="2000" b="1" dirty="0">
                <a:solidFill>
                  <a:srgbClr val="00B0F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sz="2000" b="1" dirty="0">
              <a:solidFill>
                <a:srgbClr val="00B0F0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Don’t put it in state.</a:t>
            </a:r>
            <a:endParaRPr sz="2000" b="1" i="0" u="none" strike="noStrike" cap="none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000" b="0" i="0" u="none" strike="noStrike" cap="none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685800" marR="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000" b="0" i="0" u="none" strike="noStrike" cap="none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685800" marR="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000" b="0" i="0" u="none" strike="noStrike" cap="none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		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" name="Google Shape;351;g24b5433a55d_0_13"/>
          <p:cNvSpPr/>
          <p:nvPr/>
        </p:nvSpPr>
        <p:spPr>
          <a:xfrm>
            <a:off x="497833" y="5071936"/>
            <a:ext cx="579420" cy="35181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4727" y="19142"/>
                </a:moveTo>
                <a:lnTo>
                  <a:pt x="14727" y="12960"/>
                </a:lnTo>
                <a:lnTo>
                  <a:pt x="1964" y="12960"/>
                </a:lnTo>
                <a:cubicBezTo>
                  <a:pt x="1421" y="12960"/>
                  <a:pt x="982" y="12316"/>
                  <a:pt x="982" y="11520"/>
                </a:cubicBezTo>
                <a:lnTo>
                  <a:pt x="982" y="10080"/>
                </a:lnTo>
                <a:cubicBezTo>
                  <a:pt x="982" y="9285"/>
                  <a:pt x="1421" y="8640"/>
                  <a:pt x="1964" y="8640"/>
                </a:cubicBezTo>
                <a:lnTo>
                  <a:pt x="14727" y="8640"/>
                </a:lnTo>
                <a:lnTo>
                  <a:pt x="14727" y="2458"/>
                </a:lnTo>
                <a:lnTo>
                  <a:pt x="20415" y="10800"/>
                </a:lnTo>
                <a:cubicBezTo>
                  <a:pt x="20415" y="10800"/>
                  <a:pt x="14727" y="19142"/>
                  <a:pt x="14727" y="19142"/>
                </a:cubicBezTo>
                <a:close/>
                <a:moveTo>
                  <a:pt x="21456" y="10291"/>
                </a:moveTo>
                <a:lnTo>
                  <a:pt x="14584" y="212"/>
                </a:lnTo>
                <a:cubicBezTo>
                  <a:pt x="14495" y="81"/>
                  <a:pt x="14372" y="0"/>
                  <a:pt x="14236" y="0"/>
                </a:cubicBezTo>
                <a:cubicBezTo>
                  <a:pt x="13965" y="0"/>
                  <a:pt x="13745" y="322"/>
                  <a:pt x="13745" y="720"/>
                </a:cubicBezTo>
                <a:lnTo>
                  <a:pt x="13745" y="7200"/>
                </a:lnTo>
                <a:lnTo>
                  <a:pt x="1964" y="7200"/>
                </a:lnTo>
                <a:cubicBezTo>
                  <a:pt x="879" y="7200"/>
                  <a:pt x="0" y="8490"/>
                  <a:pt x="0" y="10080"/>
                </a:cubicBezTo>
                <a:lnTo>
                  <a:pt x="0" y="11520"/>
                </a:lnTo>
                <a:cubicBezTo>
                  <a:pt x="0" y="13110"/>
                  <a:pt x="879" y="14400"/>
                  <a:pt x="1964" y="14400"/>
                </a:cubicBezTo>
                <a:lnTo>
                  <a:pt x="13745" y="14400"/>
                </a:lnTo>
                <a:lnTo>
                  <a:pt x="13745" y="20880"/>
                </a:lnTo>
                <a:cubicBezTo>
                  <a:pt x="13745" y="21278"/>
                  <a:pt x="13965" y="21600"/>
                  <a:pt x="14236" y="21600"/>
                </a:cubicBezTo>
                <a:cubicBezTo>
                  <a:pt x="14372" y="21600"/>
                  <a:pt x="14495" y="21520"/>
                  <a:pt x="14583" y="21389"/>
                </a:cubicBezTo>
                <a:lnTo>
                  <a:pt x="21456" y="11310"/>
                </a:lnTo>
                <a:cubicBezTo>
                  <a:pt x="21545" y="11180"/>
                  <a:pt x="21600" y="11000"/>
                  <a:pt x="21600" y="10800"/>
                </a:cubicBezTo>
                <a:cubicBezTo>
                  <a:pt x="21600" y="10601"/>
                  <a:pt x="21545" y="10421"/>
                  <a:pt x="21456" y="10291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24b5433a55d_0_21"/>
          <p:cNvSpPr txBox="1">
            <a:spLocks noGrp="1"/>
          </p:cNvSpPr>
          <p:nvPr>
            <p:ph type="title"/>
          </p:nvPr>
        </p:nvSpPr>
        <p:spPr>
          <a:xfrm>
            <a:off x="497817" y="423071"/>
            <a:ext cx="5365200" cy="6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sz="3600"/>
              <a:t>Best practices for hooks</a:t>
            </a:r>
            <a:endParaRPr/>
          </a:p>
        </p:txBody>
      </p:sp>
      <p:sp>
        <p:nvSpPr>
          <p:cNvPr id="357" name="Google Shape;357;g24b5433a55d_0_21"/>
          <p:cNvSpPr txBox="1">
            <a:spLocks noGrp="1"/>
          </p:cNvSpPr>
          <p:nvPr>
            <p:ph type="body" idx="1"/>
          </p:nvPr>
        </p:nvSpPr>
        <p:spPr>
          <a:xfrm>
            <a:off x="497818" y="1429425"/>
            <a:ext cx="8237400" cy="8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sz="2000" b="1"/>
              <a:t>Example:</a:t>
            </a:r>
            <a:endParaRPr sz="2000" b="1" i="0" u="none" strike="noStrike" cap="none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58" name="Google Shape;358;g24b5433a55d_0_21"/>
          <p:cNvSpPr txBox="1"/>
          <p:nvPr/>
        </p:nvSpPr>
        <p:spPr>
          <a:xfrm>
            <a:off x="497825" y="1991250"/>
            <a:ext cx="10393200" cy="3846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1">
                <a:solidFill>
                  <a:srgbClr val="66D9EF"/>
                </a:solidFill>
                <a:latin typeface="Fira Code"/>
                <a:ea typeface="Fira Code"/>
                <a:cs typeface="Fira Code"/>
                <a:sym typeface="Fira Code"/>
              </a:rPr>
              <a:t>function</a:t>
            </a:r>
            <a:r>
              <a:rPr lang="en-US" sz="1800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800">
                <a:solidFill>
                  <a:srgbClr val="A6E22E"/>
                </a:solidFill>
                <a:latin typeface="Fira Code"/>
                <a:ea typeface="Fira Code"/>
                <a:cs typeface="Fira Code"/>
                <a:sym typeface="Fira Code"/>
              </a:rPr>
              <a:t>TodoList</a:t>
            </a:r>
            <a:r>
              <a:rPr lang="en-US" sz="1800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({ </a:t>
            </a:r>
            <a:r>
              <a:rPr lang="en-US" sz="1800" i="1">
                <a:solidFill>
                  <a:srgbClr val="FD971F"/>
                </a:solidFill>
                <a:latin typeface="Fira Code"/>
                <a:ea typeface="Fira Code"/>
                <a:cs typeface="Fira Code"/>
                <a:sym typeface="Fira Code"/>
              </a:rPr>
              <a:t>todos</a:t>
            </a:r>
            <a:r>
              <a:rPr lang="en-US" sz="1800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, </a:t>
            </a:r>
            <a:r>
              <a:rPr lang="en-US" sz="1800" i="1">
                <a:solidFill>
                  <a:srgbClr val="FD971F"/>
                </a:solidFill>
                <a:latin typeface="Fira Code"/>
                <a:ea typeface="Fira Code"/>
                <a:cs typeface="Fira Code"/>
                <a:sym typeface="Fira Code"/>
              </a:rPr>
              <a:t>filter</a:t>
            </a:r>
            <a:r>
              <a:rPr lang="en-US" sz="1800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}) {</a:t>
            </a:r>
            <a:endParaRPr sz="1800">
              <a:solidFill>
                <a:srgbClr val="F8F8F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 </a:t>
            </a:r>
            <a:r>
              <a:rPr lang="en-US" sz="1800" i="1">
                <a:solidFill>
                  <a:srgbClr val="66D9EF"/>
                </a:solidFill>
                <a:latin typeface="Fira Code"/>
                <a:ea typeface="Fira Code"/>
                <a:cs typeface="Fira Code"/>
                <a:sym typeface="Fira Code"/>
              </a:rPr>
              <a:t>const</a:t>
            </a:r>
            <a:r>
              <a:rPr lang="en-US" sz="1800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[newTodo, setNewTodo] </a:t>
            </a:r>
            <a:r>
              <a:rPr lang="en-US" sz="1800">
                <a:solidFill>
                  <a:srgbClr val="F92672"/>
                </a:solidFill>
                <a:latin typeface="Fira Code"/>
                <a:ea typeface="Fira Code"/>
                <a:cs typeface="Fira Code"/>
                <a:sym typeface="Fira Code"/>
              </a:rPr>
              <a:t>=</a:t>
            </a:r>
            <a:r>
              <a:rPr lang="en-US" sz="1800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800">
                <a:solidFill>
                  <a:srgbClr val="A6E22E"/>
                </a:solidFill>
                <a:latin typeface="Fira Code"/>
                <a:ea typeface="Fira Code"/>
                <a:cs typeface="Fira Code"/>
                <a:sym typeface="Fira Code"/>
              </a:rPr>
              <a:t>useState</a:t>
            </a:r>
            <a:r>
              <a:rPr lang="en-US" sz="1800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(</a:t>
            </a:r>
            <a:r>
              <a:rPr lang="en-US" sz="1800">
                <a:solidFill>
                  <a:srgbClr val="E6DB74"/>
                </a:solidFill>
                <a:latin typeface="Fira Code"/>
                <a:ea typeface="Fira Code"/>
                <a:cs typeface="Fira Code"/>
                <a:sym typeface="Fira Code"/>
              </a:rPr>
              <a:t>''</a:t>
            </a:r>
            <a:r>
              <a:rPr lang="en-US" sz="1800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);</a:t>
            </a:r>
            <a:endParaRPr sz="1800">
              <a:solidFill>
                <a:srgbClr val="F8F8F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 </a:t>
            </a:r>
            <a:r>
              <a:rPr lang="en-US" sz="1800" i="1">
                <a:solidFill>
                  <a:srgbClr val="66D9EF"/>
                </a:solidFill>
                <a:latin typeface="Fira Code"/>
                <a:ea typeface="Fira Code"/>
                <a:cs typeface="Fira Code"/>
                <a:sym typeface="Fira Code"/>
              </a:rPr>
              <a:t>const</a:t>
            </a:r>
            <a:r>
              <a:rPr lang="en-US" sz="1800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[visibleTodos, setVisibleTodos] </a:t>
            </a:r>
            <a:r>
              <a:rPr lang="en-US" sz="1800">
                <a:solidFill>
                  <a:srgbClr val="F92672"/>
                </a:solidFill>
                <a:latin typeface="Fira Code"/>
                <a:ea typeface="Fira Code"/>
                <a:cs typeface="Fira Code"/>
                <a:sym typeface="Fira Code"/>
              </a:rPr>
              <a:t>=</a:t>
            </a:r>
            <a:r>
              <a:rPr lang="en-US" sz="1800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800">
                <a:solidFill>
                  <a:srgbClr val="A6E22E"/>
                </a:solidFill>
                <a:latin typeface="Fira Code"/>
                <a:ea typeface="Fira Code"/>
                <a:cs typeface="Fira Code"/>
                <a:sym typeface="Fira Code"/>
              </a:rPr>
              <a:t>useState</a:t>
            </a:r>
            <a:r>
              <a:rPr lang="en-US" sz="1800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([]);</a:t>
            </a:r>
            <a:endParaRPr sz="1800">
              <a:solidFill>
                <a:srgbClr val="F8F8F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8F8F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 </a:t>
            </a:r>
            <a:r>
              <a:rPr lang="en-US" sz="1800">
                <a:solidFill>
                  <a:srgbClr val="A6E22E"/>
                </a:solidFill>
                <a:latin typeface="Fira Code"/>
                <a:ea typeface="Fira Code"/>
                <a:cs typeface="Fira Code"/>
                <a:sym typeface="Fira Code"/>
              </a:rPr>
              <a:t>useEffect</a:t>
            </a:r>
            <a:r>
              <a:rPr lang="en-US" sz="1800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(() </a:t>
            </a:r>
            <a:r>
              <a:rPr lang="en-US" sz="1800" i="1">
                <a:solidFill>
                  <a:srgbClr val="66D9EF"/>
                </a:solidFill>
                <a:latin typeface="Fira Code"/>
                <a:ea typeface="Fira Code"/>
                <a:cs typeface="Fira Code"/>
                <a:sym typeface="Fira Code"/>
              </a:rPr>
              <a:t>=&gt;</a:t>
            </a:r>
            <a:r>
              <a:rPr lang="en-US" sz="1800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{</a:t>
            </a:r>
            <a:endParaRPr sz="1800">
              <a:solidFill>
                <a:srgbClr val="F8F8F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   </a:t>
            </a:r>
            <a:r>
              <a:rPr lang="en-US" sz="1800">
                <a:solidFill>
                  <a:srgbClr val="A6E22E"/>
                </a:solidFill>
                <a:latin typeface="Fira Code"/>
                <a:ea typeface="Fira Code"/>
                <a:cs typeface="Fira Code"/>
                <a:sym typeface="Fira Code"/>
              </a:rPr>
              <a:t>setVisibleTodos</a:t>
            </a:r>
            <a:r>
              <a:rPr lang="en-US" sz="1800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(</a:t>
            </a:r>
            <a:r>
              <a:rPr lang="en-US" sz="1800">
                <a:solidFill>
                  <a:srgbClr val="A6E22E"/>
                </a:solidFill>
                <a:latin typeface="Fira Code"/>
                <a:ea typeface="Fira Code"/>
                <a:cs typeface="Fira Code"/>
                <a:sym typeface="Fira Code"/>
              </a:rPr>
              <a:t>getFilteredTodos</a:t>
            </a:r>
            <a:r>
              <a:rPr lang="en-US" sz="1800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(</a:t>
            </a:r>
            <a:r>
              <a:rPr lang="en-US" sz="1800" i="1">
                <a:solidFill>
                  <a:srgbClr val="FD971F"/>
                </a:solidFill>
                <a:latin typeface="Fira Code"/>
                <a:ea typeface="Fira Code"/>
                <a:cs typeface="Fira Code"/>
                <a:sym typeface="Fira Code"/>
              </a:rPr>
              <a:t>todos</a:t>
            </a:r>
            <a:r>
              <a:rPr lang="en-US" sz="1800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, </a:t>
            </a:r>
            <a:r>
              <a:rPr lang="en-US" sz="1800" i="1">
                <a:solidFill>
                  <a:srgbClr val="FD971F"/>
                </a:solidFill>
                <a:latin typeface="Fira Code"/>
                <a:ea typeface="Fira Code"/>
                <a:cs typeface="Fira Code"/>
                <a:sym typeface="Fira Code"/>
              </a:rPr>
              <a:t>filter</a:t>
            </a:r>
            <a:r>
              <a:rPr lang="en-US" sz="1800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));</a:t>
            </a:r>
            <a:endParaRPr sz="1800">
              <a:solidFill>
                <a:srgbClr val="F8F8F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 }, [</a:t>
            </a:r>
            <a:r>
              <a:rPr lang="en-US" sz="1800" i="1">
                <a:solidFill>
                  <a:srgbClr val="FD971F"/>
                </a:solidFill>
                <a:latin typeface="Fira Code"/>
                <a:ea typeface="Fira Code"/>
                <a:cs typeface="Fira Code"/>
                <a:sym typeface="Fira Code"/>
              </a:rPr>
              <a:t>todos</a:t>
            </a:r>
            <a:r>
              <a:rPr lang="en-US" sz="1800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, </a:t>
            </a:r>
            <a:r>
              <a:rPr lang="en-US" sz="1800" i="1">
                <a:solidFill>
                  <a:srgbClr val="FD971F"/>
                </a:solidFill>
                <a:latin typeface="Fira Code"/>
                <a:ea typeface="Fira Code"/>
                <a:cs typeface="Fira Code"/>
                <a:sym typeface="Fira Code"/>
              </a:rPr>
              <a:t>filter</a:t>
            </a:r>
            <a:r>
              <a:rPr lang="en-US" sz="1800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]);</a:t>
            </a:r>
            <a:endParaRPr sz="1800">
              <a:solidFill>
                <a:srgbClr val="F8F8F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8F8F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 </a:t>
            </a:r>
            <a:r>
              <a:rPr lang="en-US" sz="1800">
                <a:solidFill>
                  <a:srgbClr val="88846F"/>
                </a:solidFill>
                <a:latin typeface="Fira Code"/>
                <a:ea typeface="Fira Code"/>
                <a:cs typeface="Fira Code"/>
                <a:sym typeface="Fira Code"/>
              </a:rPr>
              <a:t>// ...</a:t>
            </a:r>
            <a:endParaRPr sz="1800">
              <a:solidFill>
                <a:srgbClr val="88846F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}</a:t>
            </a:r>
            <a:endParaRPr sz="1800" i="1">
              <a:solidFill>
                <a:srgbClr val="66D9EF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24b5433a55d_0_27"/>
          <p:cNvSpPr txBox="1">
            <a:spLocks noGrp="1"/>
          </p:cNvSpPr>
          <p:nvPr>
            <p:ph type="title"/>
          </p:nvPr>
        </p:nvSpPr>
        <p:spPr>
          <a:xfrm>
            <a:off x="497817" y="423071"/>
            <a:ext cx="5365200" cy="6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sz="3600"/>
              <a:t>Best practices for hooks</a:t>
            </a:r>
            <a:endParaRPr/>
          </a:p>
        </p:txBody>
      </p:sp>
      <p:sp>
        <p:nvSpPr>
          <p:cNvPr id="364" name="Google Shape;364;g24b5433a55d_0_27"/>
          <p:cNvSpPr txBox="1">
            <a:spLocks noGrp="1"/>
          </p:cNvSpPr>
          <p:nvPr>
            <p:ph type="body" idx="1"/>
          </p:nvPr>
        </p:nvSpPr>
        <p:spPr>
          <a:xfrm>
            <a:off x="497818" y="1429425"/>
            <a:ext cx="8237400" cy="8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sz="2000" b="1"/>
              <a:t>Good:</a:t>
            </a:r>
            <a:endParaRPr sz="2000" b="1" i="0" u="none" strike="noStrike" cap="none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65" name="Google Shape;365;g24b5433a55d_0_27"/>
          <p:cNvSpPr txBox="1"/>
          <p:nvPr/>
        </p:nvSpPr>
        <p:spPr>
          <a:xfrm>
            <a:off x="497825" y="1991250"/>
            <a:ext cx="10685100" cy="3093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1">
                <a:solidFill>
                  <a:srgbClr val="66D9EF"/>
                </a:solidFill>
                <a:latin typeface="Fira Code"/>
                <a:ea typeface="Fira Code"/>
                <a:cs typeface="Fira Code"/>
                <a:sym typeface="Fira Code"/>
              </a:rPr>
              <a:t>function</a:t>
            </a:r>
            <a:r>
              <a:rPr lang="en-US" sz="1800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800">
                <a:solidFill>
                  <a:srgbClr val="A6E22E"/>
                </a:solidFill>
                <a:latin typeface="Fira Code"/>
                <a:ea typeface="Fira Code"/>
                <a:cs typeface="Fira Code"/>
                <a:sym typeface="Fira Code"/>
              </a:rPr>
              <a:t>TodoList</a:t>
            </a:r>
            <a:r>
              <a:rPr lang="en-US" sz="1800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({ </a:t>
            </a:r>
            <a:r>
              <a:rPr lang="en-US" sz="1800" i="1">
                <a:solidFill>
                  <a:srgbClr val="FD971F"/>
                </a:solidFill>
                <a:latin typeface="Fira Code"/>
                <a:ea typeface="Fira Code"/>
                <a:cs typeface="Fira Code"/>
                <a:sym typeface="Fira Code"/>
              </a:rPr>
              <a:t>todos</a:t>
            </a:r>
            <a:r>
              <a:rPr lang="en-US" sz="1800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, </a:t>
            </a:r>
            <a:r>
              <a:rPr lang="en-US" sz="1800" i="1">
                <a:solidFill>
                  <a:srgbClr val="FD971F"/>
                </a:solidFill>
                <a:latin typeface="Fira Code"/>
                <a:ea typeface="Fira Code"/>
                <a:cs typeface="Fira Code"/>
                <a:sym typeface="Fira Code"/>
              </a:rPr>
              <a:t>filter</a:t>
            </a:r>
            <a:r>
              <a:rPr lang="en-US" sz="1800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}) {</a:t>
            </a:r>
            <a:endParaRPr sz="1800">
              <a:solidFill>
                <a:srgbClr val="F8F8F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 </a:t>
            </a:r>
            <a:r>
              <a:rPr lang="en-US" sz="1800" i="1">
                <a:solidFill>
                  <a:srgbClr val="66D9EF"/>
                </a:solidFill>
                <a:latin typeface="Fira Code"/>
                <a:ea typeface="Fira Code"/>
                <a:cs typeface="Fira Code"/>
                <a:sym typeface="Fira Code"/>
              </a:rPr>
              <a:t>const</a:t>
            </a:r>
            <a:r>
              <a:rPr lang="en-US" sz="1800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[newTodo, setNewTodo] </a:t>
            </a:r>
            <a:r>
              <a:rPr lang="en-US" sz="1800">
                <a:solidFill>
                  <a:srgbClr val="F92672"/>
                </a:solidFill>
                <a:latin typeface="Fira Code"/>
                <a:ea typeface="Fira Code"/>
                <a:cs typeface="Fira Code"/>
                <a:sym typeface="Fira Code"/>
              </a:rPr>
              <a:t>=</a:t>
            </a:r>
            <a:r>
              <a:rPr lang="en-US" sz="1800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800">
                <a:solidFill>
                  <a:srgbClr val="A6E22E"/>
                </a:solidFill>
                <a:latin typeface="Fira Code"/>
                <a:ea typeface="Fira Code"/>
                <a:cs typeface="Fira Code"/>
                <a:sym typeface="Fira Code"/>
              </a:rPr>
              <a:t>useState</a:t>
            </a:r>
            <a:r>
              <a:rPr lang="en-US" sz="1800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(</a:t>
            </a:r>
            <a:r>
              <a:rPr lang="en-US" sz="1800">
                <a:solidFill>
                  <a:srgbClr val="E6DB74"/>
                </a:solidFill>
                <a:latin typeface="Fira Code"/>
                <a:ea typeface="Fira Code"/>
                <a:cs typeface="Fira Code"/>
                <a:sym typeface="Fira Code"/>
              </a:rPr>
              <a:t>''</a:t>
            </a:r>
            <a:r>
              <a:rPr lang="en-US" sz="1800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);</a:t>
            </a:r>
            <a:endParaRPr sz="1800">
              <a:solidFill>
                <a:srgbClr val="F8F8F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8F8F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 </a:t>
            </a:r>
            <a:r>
              <a:rPr lang="en-US" sz="1800" i="1">
                <a:solidFill>
                  <a:srgbClr val="66D9EF"/>
                </a:solidFill>
                <a:latin typeface="Fira Code"/>
                <a:ea typeface="Fira Code"/>
                <a:cs typeface="Fira Code"/>
                <a:sym typeface="Fira Code"/>
              </a:rPr>
              <a:t>const</a:t>
            </a:r>
            <a:r>
              <a:rPr lang="en-US" sz="1800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visibleTodos </a:t>
            </a:r>
            <a:r>
              <a:rPr lang="en-US" sz="1800">
                <a:solidFill>
                  <a:srgbClr val="F92672"/>
                </a:solidFill>
                <a:latin typeface="Fira Code"/>
                <a:ea typeface="Fira Code"/>
                <a:cs typeface="Fira Code"/>
                <a:sym typeface="Fira Code"/>
              </a:rPr>
              <a:t>=</a:t>
            </a:r>
            <a:r>
              <a:rPr lang="en-US" sz="1800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800">
                <a:solidFill>
                  <a:srgbClr val="A6E22E"/>
                </a:solidFill>
                <a:latin typeface="Fira Code"/>
                <a:ea typeface="Fira Code"/>
                <a:cs typeface="Fira Code"/>
                <a:sym typeface="Fira Code"/>
              </a:rPr>
              <a:t>getFilteredTodos</a:t>
            </a:r>
            <a:r>
              <a:rPr lang="en-US" sz="1800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(</a:t>
            </a:r>
            <a:r>
              <a:rPr lang="en-US" sz="1800" i="1">
                <a:solidFill>
                  <a:srgbClr val="FD971F"/>
                </a:solidFill>
                <a:latin typeface="Fira Code"/>
                <a:ea typeface="Fira Code"/>
                <a:cs typeface="Fira Code"/>
                <a:sym typeface="Fira Code"/>
              </a:rPr>
              <a:t>todos</a:t>
            </a:r>
            <a:r>
              <a:rPr lang="en-US" sz="1800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, </a:t>
            </a:r>
            <a:r>
              <a:rPr lang="en-US" sz="1800" i="1">
                <a:solidFill>
                  <a:srgbClr val="FD971F"/>
                </a:solidFill>
                <a:latin typeface="Fira Code"/>
                <a:ea typeface="Fira Code"/>
                <a:cs typeface="Fira Code"/>
                <a:sym typeface="Fira Code"/>
              </a:rPr>
              <a:t>filter</a:t>
            </a:r>
            <a:r>
              <a:rPr lang="en-US" sz="1800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);</a:t>
            </a:r>
            <a:endParaRPr sz="1800">
              <a:solidFill>
                <a:srgbClr val="F8F8F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 </a:t>
            </a:r>
            <a:r>
              <a:rPr lang="en-US" sz="1800">
                <a:solidFill>
                  <a:srgbClr val="88846F"/>
                </a:solidFill>
                <a:latin typeface="Fira Code"/>
                <a:ea typeface="Fira Code"/>
                <a:cs typeface="Fira Code"/>
                <a:sym typeface="Fira Code"/>
              </a:rPr>
              <a:t>// ...</a:t>
            </a:r>
            <a:endParaRPr sz="1800">
              <a:solidFill>
                <a:srgbClr val="88846F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}</a:t>
            </a:r>
            <a:endParaRPr sz="1800">
              <a:solidFill>
                <a:srgbClr val="F8F8F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88846F"/>
                </a:solidFill>
                <a:latin typeface="Fira Code"/>
                <a:ea typeface="Fira Code"/>
                <a:cs typeface="Fira Code"/>
                <a:sym typeface="Fira Code"/>
              </a:rPr>
              <a:t>...</a:t>
            </a:r>
            <a:endParaRPr sz="1800">
              <a:solidFill>
                <a:srgbClr val="88846F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}</a:t>
            </a:r>
            <a:endParaRPr sz="1800" i="1">
              <a:solidFill>
                <a:srgbClr val="66D9EF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24b5433a55d_0_33"/>
          <p:cNvSpPr txBox="1">
            <a:spLocks noGrp="1"/>
          </p:cNvSpPr>
          <p:nvPr>
            <p:ph type="title"/>
          </p:nvPr>
        </p:nvSpPr>
        <p:spPr>
          <a:xfrm>
            <a:off x="497817" y="423071"/>
            <a:ext cx="5365200" cy="6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sz="3600"/>
              <a:t>Best practices for hooks</a:t>
            </a:r>
            <a:endParaRPr/>
          </a:p>
        </p:txBody>
      </p:sp>
      <p:sp>
        <p:nvSpPr>
          <p:cNvPr id="371" name="Google Shape;371;g24b5433a55d_0_33"/>
          <p:cNvSpPr txBox="1">
            <a:spLocks noGrp="1"/>
          </p:cNvSpPr>
          <p:nvPr>
            <p:ph type="body" idx="1"/>
          </p:nvPr>
        </p:nvSpPr>
        <p:spPr>
          <a:xfrm>
            <a:off x="497818" y="1109775"/>
            <a:ext cx="8237400" cy="8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sz="2000" b="1"/>
              <a:t>Better:</a:t>
            </a:r>
            <a:endParaRPr sz="2000" b="1" i="0" u="none" strike="noStrike" cap="none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72" name="Google Shape;372;g24b5433a55d_0_33"/>
          <p:cNvSpPr txBox="1"/>
          <p:nvPr/>
        </p:nvSpPr>
        <p:spPr>
          <a:xfrm>
            <a:off x="497825" y="1511675"/>
            <a:ext cx="10984800" cy="3439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92672"/>
                </a:solidFill>
                <a:latin typeface="Fira Code"/>
                <a:ea typeface="Fira Code"/>
                <a:cs typeface="Fira Code"/>
                <a:sym typeface="Fira Code"/>
              </a:rPr>
              <a:t>import</a:t>
            </a:r>
            <a:r>
              <a:rPr lang="en-US" sz="1600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{ useMemo, useState } </a:t>
            </a:r>
            <a:r>
              <a:rPr lang="en-US" sz="1600">
                <a:solidFill>
                  <a:srgbClr val="F92672"/>
                </a:solidFill>
                <a:latin typeface="Fira Code"/>
                <a:ea typeface="Fira Code"/>
                <a:cs typeface="Fira Code"/>
                <a:sym typeface="Fira Code"/>
              </a:rPr>
              <a:t>from</a:t>
            </a:r>
            <a:r>
              <a:rPr lang="en-US" sz="1600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600">
                <a:solidFill>
                  <a:srgbClr val="E6DB74"/>
                </a:solidFill>
                <a:latin typeface="Fira Code"/>
                <a:ea typeface="Fira Code"/>
                <a:cs typeface="Fira Code"/>
                <a:sym typeface="Fira Code"/>
              </a:rPr>
              <a:t>"react"</a:t>
            </a:r>
            <a:r>
              <a:rPr lang="en-US" sz="1600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;</a:t>
            </a:r>
            <a:endParaRPr sz="1600">
              <a:solidFill>
                <a:srgbClr val="F8F8F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F8F8F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i="1">
                <a:solidFill>
                  <a:srgbClr val="66D9EF"/>
                </a:solidFill>
                <a:latin typeface="Fira Code"/>
                <a:ea typeface="Fira Code"/>
                <a:cs typeface="Fira Code"/>
                <a:sym typeface="Fira Code"/>
              </a:rPr>
              <a:t>function</a:t>
            </a:r>
            <a:r>
              <a:rPr lang="en-US" sz="1600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600">
                <a:solidFill>
                  <a:srgbClr val="A6E22E"/>
                </a:solidFill>
                <a:latin typeface="Fira Code"/>
                <a:ea typeface="Fira Code"/>
                <a:cs typeface="Fira Code"/>
                <a:sym typeface="Fira Code"/>
              </a:rPr>
              <a:t>TodoList</a:t>
            </a:r>
            <a:r>
              <a:rPr lang="en-US" sz="1600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({ </a:t>
            </a:r>
            <a:r>
              <a:rPr lang="en-US" sz="1600" i="1">
                <a:solidFill>
                  <a:srgbClr val="FD971F"/>
                </a:solidFill>
                <a:latin typeface="Fira Code"/>
                <a:ea typeface="Fira Code"/>
                <a:cs typeface="Fira Code"/>
                <a:sym typeface="Fira Code"/>
              </a:rPr>
              <a:t>todos</a:t>
            </a:r>
            <a:r>
              <a:rPr lang="en-US" sz="1600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, </a:t>
            </a:r>
            <a:r>
              <a:rPr lang="en-US" sz="1600" i="1">
                <a:solidFill>
                  <a:srgbClr val="FD971F"/>
                </a:solidFill>
                <a:latin typeface="Fira Code"/>
                <a:ea typeface="Fira Code"/>
                <a:cs typeface="Fira Code"/>
                <a:sym typeface="Fira Code"/>
              </a:rPr>
              <a:t>filter</a:t>
            </a:r>
            <a:r>
              <a:rPr lang="en-US" sz="1600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}) {</a:t>
            </a:r>
            <a:endParaRPr sz="1600">
              <a:solidFill>
                <a:srgbClr val="F8F8F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 </a:t>
            </a:r>
            <a:r>
              <a:rPr lang="en-US" sz="1600" i="1">
                <a:solidFill>
                  <a:srgbClr val="66D9EF"/>
                </a:solidFill>
                <a:latin typeface="Fira Code"/>
                <a:ea typeface="Fira Code"/>
                <a:cs typeface="Fira Code"/>
                <a:sym typeface="Fira Code"/>
              </a:rPr>
              <a:t>const</a:t>
            </a:r>
            <a:r>
              <a:rPr lang="en-US" sz="1600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[newTodo, </a:t>
            </a:r>
            <a:r>
              <a:rPr lang="en-US" sz="1600">
                <a:solidFill>
                  <a:srgbClr val="A6E22E"/>
                </a:solidFill>
                <a:latin typeface="Fira Code"/>
                <a:ea typeface="Fira Code"/>
                <a:cs typeface="Fira Code"/>
                <a:sym typeface="Fira Code"/>
              </a:rPr>
              <a:t>setNewTodo</a:t>
            </a:r>
            <a:r>
              <a:rPr lang="en-US" sz="1600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] </a:t>
            </a:r>
            <a:r>
              <a:rPr lang="en-US" sz="1600">
                <a:solidFill>
                  <a:srgbClr val="F92672"/>
                </a:solidFill>
                <a:latin typeface="Fira Code"/>
                <a:ea typeface="Fira Code"/>
                <a:cs typeface="Fira Code"/>
                <a:sym typeface="Fira Code"/>
              </a:rPr>
              <a:t>=</a:t>
            </a:r>
            <a:r>
              <a:rPr lang="en-US" sz="1600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600">
                <a:solidFill>
                  <a:srgbClr val="A6E22E"/>
                </a:solidFill>
                <a:latin typeface="Fira Code"/>
                <a:ea typeface="Fira Code"/>
                <a:cs typeface="Fira Code"/>
                <a:sym typeface="Fira Code"/>
              </a:rPr>
              <a:t>useState</a:t>
            </a:r>
            <a:r>
              <a:rPr lang="en-US" sz="1600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(</a:t>
            </a:r>
            <a:r>
              <a:rPr lang="en-US" sz="1600">
                <a:solidFill>
                  <a:srgbClr val="E6DB74"/>
                </a:solidFill>
                <a:latin typeface="Fira Code"/>
                <a:ea typeface="Fira Code"/>
                <a:cs typeface="Fira Code"/>
                <a:sym typeface="Fira Code"/>
              </a:rPr>
              <a:t>""</a:t>
            </a:r>
            <a:r>
              <a:rPr lang="en-US" sz="1600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);</a:t>
            </a:r>
            <a:endParaRPr sz="1600">
              <a:solidFill>
                <a:srgbClr val="F8F8F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 </a:t>
            </a:r>
            <a:r>
              <a:rPr lang="en-US" sz="1600" i="1">
                <a:solidFill>
                  <a:srgbClr val="66D9EF"/>
                </a:solidFill>
                <a:latin typeface="Fira Code"/>
                <a:ea typeface="Fira Code"/>
                <a:cs typeface="Fira Code"/>
                <a:sym typeface="Fira Code"/>
              </a:rPr>
              <a:t>const</a:t>
            </a:r>
            <a:r>
              <a:rPr lang="en-US" sz="1600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visibleTodos </a:t>
            </a:r>
            <a:r>
              <a:rPr lang="en-US" sz="1600">
                <a:solidFill>
                  <a:srgbClr val="F92672"/>
                </a:solidFill>
                <a:latin typeface="Fira Code"/>
                <a:ea typeface="Fira Code"/>
                <a:cs typeface="Fira Code"/>
                <a:sym typeface="Fira Code"/>
              </a:rPr>
              <a:t>=</a:t>
            </a:r>
            <a:r>
              <a:rPr lang="en-US" sz="1600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600">
                <a:solidFill>
                  <a:srgbClr val="A6E22E"/>
                </a:solidFill>
                <a:latin typeface="Fira Code"/>
                <a:ea typeface="Fira Code"/>
                <a:cs typeface="Fira Code"/>
                <a:sym typeface="Fira Code"/>
              </a:rPr>
              <a:t>useMemo</a:t>
            </a:r>
            <a:r>
              <a:rPr lang="en-US" sz="1600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(() </a:t>
            </a:r>
            <a:r>
              <a:rPr lang="en-US" sz="1600" i="1">
                <a:solidFill>
                  <a:srgbClr val="66D9EF"/>
                </a:solidFill>
                <a:latin typeface="Fira Code"/>
                <a:ea typeface="Fira Code"/>
                <a:cs typeface="Fira Code"/>
                <a:sym typeface="Fira Code"/>
              </a:rPr>
              <a:t>=&gt;</a:t>
            </a:r>
            <a:r>
              <a:rPr lang="en-US" sz="1600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{</a:t>
            </a:r>
            <a:endParaRPr sz="1600">
              <a:solidFill>
                <a:srgbClr val="F8F8F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   </a:t>
            </a:r>
            <a:r>
              <a:rPr lang="en-US" sz="1600">
                <a:solidFill>
                  <a:srgbClr val="88846F"/>
                </a:solidFill>
                <a:latin typeface="Fira Code"/>
                <a:ea typeface="Fira Code"/>
                <a:cs typeface="Fira Code"/>
                <a:sym typeface="Fira Code"/>
              </a:rPr>
              <a:t>// ✅ Does not re-run unless todos or filter change</a:t>
            </a:r>
            <a:endParaRPr sz="1600">
              <a:solidFill>
                <a:srgbClr val="88846F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   </a:t>
            </a:r>
            <a:r>
              <a:rPr lang="en-US" sz="1600">
                <a:solidFill>
                  <a:srgbClr val="F92672"/>
                </a:solidFill>
                <a:latin typeface="Fira Code"/>
                <a:ea typeface="Fira Code"/>
                <a:cs typeface="Fira Code"/>
                <a:sym typeface="Fira Code"/>
              </a:rPr>
              <a:t>return</a:t>
            </a:r>
            <a:r>
              <a:rPr lang="en-US" sz="1600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600">
                <a:solidFill>
                  <a:srgbClr val="A6E22E"/>
                </a:solidFill>
                <a:latin typeface="Fira Code"/>
                <a:ea typeface="Fira Code"/>
                <a:cs typeface="Fira Code"/>
                <a:sym typeface="Fira Code"/>
              </a:rPr>
              <a:t>getFilteredTodos</a:t>
            </a:r>
            <a:r>
              <a:rPr lang="en-US" sz="1600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(</a:t>
            </a:r>
            <a:r>
              <a:rPr lang="en-US" sz="1600" i="1">
                <a:solidFill>
                  <a:srgbClr val="FD971F"/>
                </a:solidFill>
                <a:latin typeface="Fira Code"/>
                <a:ea typeface="Fira Code"/>
                <a:cs typeface="Fira Code"/>
                <a:sym typeface="Fira Code"/>
              </a:rPr>
              <a:t>todos</a:t>
            </a:r>
            <a:r>
              <a:rPr lang="en-US" sz="1600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, </a:t>
            </a:r>
            <a:r>
              <a:rPr lang="en-US" sz="1600" i="1">
                <a:solidFill>
                  <a:srgbClr val="FD971F"/>
                </a:solidFill>
                <a:latin typeface="Fira Code"/>
                <a:ea typeface="Fira Code"/>
                <a:cs typeface="Fira Code"/>
                <a:sym typeface="Fira Code"/>
              </a:rPr>
              <a:t>filter</a:t>
            </a:r>
            <a:r>
              <a:rPr lang="en-US" sz="1600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);</a:t>
            </a:r>
            <a:endParaRPr sz="1600">
              <a:solidFill>
                <a:srgbClr val="F8F8F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 }, [</a:t>
            </a:r>
            <a:r>
              <a:rPr lang="en-US" sz="1600" i="1">
                <a:solidFill>
                  <a:srgbClr val="FD971F"/>
                </a:solidFill>
                <a:latin typeface="Fira Code"/>
                <a:ea typeface="Fira Code"/>
                <a:cs typeface="Fira Code"/>
                <a:sym typeface="Fira Code"/>
              </a:rPr>
              <a:t>todos</a:t>
            </a:r>
            <a:r>
              <a:rPr lang="en-US" sz="1600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, </a:t>
            </a:r>
            <a:r>
              <a:rPr lang="en-US" sz="1600" i="1">
                <a:solidFill>
                  <a:srgbClr val="FD971F"/>
                </a:solidFill>
                <a:latin typeface="Fira Code"/>
                <a:ea typeface="Fira Code"/>
                <a:cs typeface="Fira Code"/>
                <a:sym typeface="Fira Code"/>
              </a:rPr>
              <a:t>filter</a:t>
            </a:r>
            <a:r>
              <a:rPr lang="en-US" sz="1600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]);</a:t>
            </a:r>
            <a:endParaRPr sz="1600">
              <a:solidFill>
                <a:srgbClr val="F8F8F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 </a:t>
            </a:r>
            <a:r>
              <a:rPr lang="en-US" sz="1600">
                <a:solidFill>
                  <a:srgbClr val="88846F"/>
                </a:solidFill>
                <a:latin typeface="Fira Code"/>
                <a:ea typeface="Fira Code"/>
                <a:cs typeface="Fira Code"/>
                <a:sym typeface="Fira Code"/>
              </a:rPr>
              <a:t>// ...</a:t>
            </a:r>
            <a:endParaRPr sz="1600">
              <a:solidFill>
                <a:srgbClr val="88846F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}</a:t>
            </a:r>
            <a:endParaRPr sz="1600" i="1">
              <a:solidFill>
                <a:srgbClr val="66D9E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73" name="Google Shape;373;g24b5433a55d_0_33"/>
          <p:cNvSpPr txBox="1"/>
          <p:nvPr/>
        </p:nvSpPr>
        <p:spPr>
          <a:xfrm>
            <a:off x="1235550" y="5033950"/>
            <a:ext cx="9915300" cy="15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To cache </a:t>
            </a:r>
            <a:r>
              <a:rPr lang="en-US" sz="2000" b="1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expensive calculations</a:t>
            </a:r>
            <a:r>
              <a:rPr lang="en-US" sz="20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, add </a:t>
            </a:r>
            <a:r>
              <a:rPr lang="en-US" sz="2000" b="1" dirty="0" err="1">
                <a:solidFill>
                  <a:srgbClr val="00B0F0"/>
                </a:solidFill>
                <a:latin typeface="Lato"/>
                <a:ea typeface="Lato"/>
                <a:cs typeface="Lato"/>
                <a:sym typeface="Lato"/>
              </a:rPr>
              <a:t>useMemo</a:t>
            </a:r>
            <a:r>
              <a:rPr lang="en-US" sz="2000" b="1" dirty="0">
                <a:solidFill>
                  <a:srgbClr val="00B0F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20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instead of </a:t>
            </a:r>
            <a:r>
              <a:rPr lang="en-US" sz="2000" b="1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useEffect</a:t>
            </a:r>
            <a:r>
              <a:rPr lang="en-US" sz="2000" b="1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endParaRPr sz="2000" b="1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If the </a:t>
            </a:r>
            <a:r>
              <a:rPr lang="en-US" sz="2000" b="1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calculation time</a:t>
            </a:r>
            <a:r>
              <a:rPr lang="en-US" sz="20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adds up to a significant amount, it might make sense to </a:t>
            </a:r>
            <a:r>
              <a:rPr lang="en-US" sz="2000" b="1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memoize</a:t>
            </a:r>
            <a:r>
              <a:rPr lang="en-US" sz="2000" b="1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that calculation.</a:t>
            </a:r>
            <a:endParaRPr sz="2000" b="1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000" b="0" i="0" u="none" strike="noStrike" cap="none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685800" marR="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000" b="0" i="0" u="none" strike="noStrike" cap="none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685800" marR="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000" b="0" i="0" u="none" strike="noStrike" cap="none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		</a:t>
            </a:r>
            <a:endParaRPr sz="20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4" name="Google Shape;374;g24b5433a55d_0_33"/>
          <p:cNvSpPr/>
          <p:nvPr/>
        </p:nvSpPr>
        <p:spPr>
          <a:xfrm>
            <a:off x="497833" y="5113911"/>
            <a:ext cx="579420" cy="35181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4727" y="19142"/>
                </a:moveTo>
                <a:lnTo>
                  <a:pt x="14727" y="12960"/>
                </a:lnTo>
                <a:lnTo>
                  <a:pt x="1964" y="12960"/>
                </a:lnTo>
                <a:cubicBezTo>
                  <a:pt x="1421" y="12960"/>
                  <a:pt x="982" y="12316"/>
                  <a:pt x="982" y="11520"/>
                </a:cubicBezTo>
                <a:lnTo>
                  <a:pt x="982" y="10080"/>
                </a:lnTo>
                <a:cubicBezTo>
                  <a:pt x="982" y="9285"/>
                  <a:pt x="1421" y="8640"/>
                  <a:pt x="1964" y="8640"/>
                </a:cubicBezTo>
                <a:lnTo>
                  <a:pt x="14727" y="8640"/>
                </a:lnTo>
                <a:lnTo>
                  <a:pt x="14727" y="2458"/>
                </a:lnTo>
                <a:lnTo>
                  <a:pt x="20415" y="10800"/>
                </a:lnTo>
                <a:cubicBezTo>
                  <a:pt x="20415" y="10800"/>
                  <a:pt x="14727" y="19142"/>
                  <a:pt x="14727" y="19142"/>
                </a:cubicBezTo>
                <a:close/>
                <a:moveTo>
                  <a:pt x="21456" y="10291"/>
                </a:moveTo>
                <a:lnTo>
                  <a:pt x="14584" y="212"/>
                </a:lnTo>
                <a:cubicBezTo>
                  <a:pt x="14495" y="81"/>
                  <a:pt x="14372" y="0"/>
                  <a:pt x="14236" y="0"/>
                </a:cubicBezTo>
                <a:cubicBezTo>
                  <a:pt x="13965" y="0"/>
                  <a:pt x="13745" y="322"/>
                  <a:pt x="13745" y="720"/>
                </a:cubicBezTo>
                <a:lnTo>
                  <a:pt x="13745" y="7200"/>
                </a:lnTo>
                <a:lnTo>
                  <a:pt x="1964" y="7200"/>
                </a:lnTo>
                <a:cubicBezTo>
                  <a:pt x="879" y="7200"/>
                  <a:pt x="0" y="8490"/>
                  <a:pt x="0" y="10080"/>
                </a:cubicBezTo>
                <a:lnTo>
                  <a:pt x="0" y="11520"/>
                </a:lnTo>
                <a:cubicBezTo>
                  <a:pt x="0" y="13110"/>
                  <a:pt x="879" y="14400"/>
                  <a:pt x="1964" y="14400"/>
                </a:cubicBezTo>
                <a:lnTo>
                  <a:pt x="13745" y="14400"/>
                </a:lnTo>
                <a:lnTo>
                  <a:pt x="13745" y="20880"/>
                </a:lnTo>
                <a:cubicBezTo>
                  <a:pt x="13745" y="21278"/>
                  <a:pt x="13965" y="21600"/>
                  <a:pt x="14236" y="21600"/>
                </a:cubicBezTo>
                <a:cubicBezTo>
                  <a:pt x="14372" y="21600"/>
                  <a:pt x="14495" y="21520"/>
                  <a:pt x="14583" y="21389"/>
                </a:cubicBezTo>
                <a:lnTo>
                  <a:pt x="21456" y="11310"/>
                </a:lnTo>
                <a:cubicBezTo>
                  <a:pt x="21545" y="11180"/>
                  <a:pt x="21600" y="11000"/>
                  <a:pt x="21600" y="10800"/>
                </a:cubicBezTo>
                <a:cubicBezTo>
                  <a:pt x="21600" y="10601"/>
                  <a:pt x="21545" y="10421"/>
                  <a:pt x="21456" y="10291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100"/>
                                        <p:tgtEl>
                                          <p:spTgt spid="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24b5433a55d_0_41"/>
          <p:cNvSpPr txBox="1">
            <a:spLocks noGrp="1"/>
          </p:cNvSpPr>
          <p:nvPr>
            <p:ph type="title"/>
          </p:nvPr>
        </p:nvSpPr>
        <p:spPr>
          <a:xfrm>
            <a:off x="497817" y="423071"/>
            <a:ext cx="5365200" cy="6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sz="3600"/>
              <a:t>Best practices for hooks</a:t>
            </a:r>
            <a:endParaRPr/>
          </a:p>
        </p:txBody>
      </p:sp>
      <p:sp>
        <p:nvSpPr>
          <p:cNvPr id="380" name="Google Shape;380;g24b5433a55d_0_41"/>
          <p:cNvSpPr txBox="1">
            <a:spLocks noGrp="1"/>
          </p:cNvSpPr>
          <p:nvPr>
            <p:ph type="body" idx="1"/>
          </p:nvPr>
        </p:nvSpPr>
        <p:spPr>
          <a:xfrm>
            <a:off x="497818" y="1413525"/>
            <a:ext cx="8237400" cy="8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sz="2500" b="1"/>
              <a:t>When to use useMemo:</a:t>
            </a:r>
            <a:endParaRPr sz="2500" b="1" i="0" u="none" strike="noStrike" cap="none">
              <a:solidFill>
                <a:schemeClr val="dk2"/>
              </a:solidFill>
            </a:endParaRPr>
          </a:p>
        </p:txBody>
      </p:sp>
      <p:sp>
        <p:nvSpPr>
          <p:cNvPr id="381" name="Google Shape;381;g24b5433a55d_0_41"/>
          <p:cNvSpPr txBox="1"/>
          <p:nvPr/>
        </p:nvSpPr>
        <p:spPr>
          <a:xfrm>
            <a:off x="497825" y="2039250"/>
            <a:ext cx="10235100" cy="425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55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en-US" sz="2000">
                <a:solidFill>
                  <a:srgbClr val="23272F"/>
                </a:solidFill>
                <a:latin typeface="Lato"/>
                <a:ea typeface="Lato"/>
                <a:cs typeface="Lato"/>
                <a:sym typeface="Lato"/>
              </a:rPr>
              <a:t>The calculation you’re putting in </a:t>
            </a:r>
            <a:r>
              <a:rPr lang="en-US" sz="2000" b="1">
                <a:solidFill>
                  <a:srgbClr val="00B0F0"/>
                </a:solidFill>
                <a:latin typeface="Lato"/>
                <a:ea typeface="Lato"/>
                <a:cs typeface="Lato"/>
                <a:sym typeface="Lato"/>
              </a:rPr>
              <a:t>useMemo</a:t>
            </a:r>
            <a:r>
              <a:rPr lang="en-US" sz="2000">
                <a:solidFill>
                  <a:srgbClr val="23272F"/>
                </a:solidFill>
                <a:latin typeface="Lato"/>
                <a:ea typeface="Lato"/>
                <a:cs typeface="Lato"/>
                <a:sym typeface="Lato"/>
              </a:rPr>
              <a:t> is </a:t>
            </a:r>
            <a:r>
              <a:rPr lang="en-US" sz="2000" b="1">
                <a:solidFill>
                  <a:srgbClr val="23272F"/>
                </a:solidFill>
                <a:latin typeface="Lato"/>
                <a:ea typeface="Lato"/>
                <a:cs typeface="Lato"/>
                <a:sym typeface="Lato"/>
              </a:rPr>
              <a:t>noticeably slow</a:t>
            </a:r>
            <a:r>
              <a:rPr lang="en-US" sz="2000">
                <a:solidFill>
                  <a:srgbClr val="23272F"/>
                </a:solidFill>
                <a:latin typeface="Lato"/>
                <a:ea typeface="Lato"/>
                <a:cs typeface="Lato"/>
                <a:sym typeface="Lato"/>
              </a:rPr>
              <a:t>, and its </a:t>
            </a:r>
            <a:r>
              <a:rPr lang="en-US" sz="2000" b="1">
                <a:solidFill>
                  <a:srgbClr val="23272F"/>
                </a:solidFill>
                <a:latin typeface="Lato"/>
                <a:ea typeface="Lato"/>
                <a:cs typeface="Lato"/>
                <a:sym typeface="Lato"/>
              </a:rPr>
              <a:t>dependencies rarely change</a:t>
            </a:r>
            <a:r>
              <a:rPr lang="en-US" sz="2000">
                <a:solidFill>
                  <a:srgbClr val="23272F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endParaRPr sz="2000">
              <a:solidFill>
                <a:srgbClr val="23272F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>
                <a:solidFill>
                  <a:srgbClr val="23272F"/>
                </a:solidFill>
                <a:latin typeface="Lato"/>
                <a:ea typeface="Lato"/>
                <a:cs typeface="Lato"/>
                <a:sym typeface="Lato"/>
              </a:rPr>
              <a:t>You pass it as a </a:t>
            </a:r>
            <a:r>
              <a:rPr lang="en-US" sz="2000" b="1">
                <a:solidFill>
                  <a:srgbClr val="23272F"/>
                </a:solidFill>
                <a:latin typeface="Lato"/>
                <a:ea typeface="Lato"/>
                <a:cs typeface="Lato"/>
                <a:sym typeface="Lato"/>
              </a:rPr>
              <a:t>prop </a:t>
            </a:r>
            <a:r>
              <a:rPr lang="en-US" sz="2000">
                <a:solidFill>
                  <a:srgbClr val="23272F"/>
                </a:solidFill>
                <a:latin typeface="Lato"/>
                <a:ea typeface="Lato"/>
                <a:cs typeface="Lato"/>
                <a:sym typeface="Lato"/>
              </a:rPr>
              <a:t>to a </a:t>
            </a:r>
            <a:r>
              <a:rPr lang="en-US" sz="2000" b="1">
                <a:solidFill>
                  <a:srgbClr val="23272F"/>
                </a:solidFill>
                <a:latin typeface="Lato"/>
                <a:ea typeface="Lato"/>
                <a:cs typeface="Lato"/>
                <a:sym typeface="Lato"/>
              </a:rPr>
              <a:t>component wrapped in</a:t>
            </a:r>
            <a:r>
              <a:rPr lang="en-US" sz="2000">
                <a:solidFill>
                  <a:srgbClr val="23272F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2000" b="1">
                <a:solidFill>
                  <a:srgbClr val="00B0F0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memo</a:t>
            </a:r>
            <a:r>
              <a:rPr lang="en-US" sz="2000">
                <a:solidFill>
                  <a:schemeClr val="dk1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</a:t>
            </a:r>
            <a:endParaRPr sz="2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3272F"/>
              </a:buClr>
              <a:buSzPts val="2000"/>
              <a:buFont typeface="Lato"/>
              <a:buChar char="●"/>
            </a:pPr>
            <a:r>
              <a:rPr lang="en-US" sz="2000">
                <a:solidFill>
                  <a:srgbClr val="23272F"/>
                </a:solidFill>
                <a:latin typeface="Lato"/>
                <a:ea typeface="Lato"/>
                <a:cs typeface="Lato"/>
                <a:sym typeface="Lato"/>
              </a:rPr>
              <a:t>The value you’re passing is </a:t>
            </a:r>
            <a:r>
              <a:rPr lang="en-US" sz="2000" b="1">
                <a:solidFill>
                  <a:srgbClr val="23272F"/>
                </a:solidFill>
                <a:latin typeface="Lato"/>
                <a:ea typeface="Lato"/>
                <a:cs typeface="Lato"/>
                <a:sym typeface="Lato"/>
              </a:rPr>
              <a:t>later used as a dependency</a:t>
            </a:r>
            <a:r>
              <a:rPr lang="en-US" sz="2000">
                <a:solidFill>
                  <a:srgbClr val="23272F"/>
                </a:solidFill>
                <a:latin typeface="Lato"/>
                <a:ea typeface="Lato"/>
                <a:cs typeface="Lato"/>
                <a:sym typeface="Lato"/>
              </a:rPr>
              <a:t> of some Hook such as another useMemo, useEffect,...</a:t>
            </a:r>
            <a:endParaRPr sz="2000">
              <a:solidFill>
                <a:srgbClr val="23272F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000" i="0" u="none" strike="noStrike" cap="non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685800" marR="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000" i="0" u="none" strike="noStrike" cap="non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685800" marR="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000" i="0" u="none" strike="noStrike" cap="non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00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		</a:t>
            </a:r>
            <a:endParaRPr sz="140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24b5433a55d_0_47"/>
          <p:cNvSpPr txBox="1">
            <a:spLocks noGrp="1"/>
          </p:cNvSpPr>
          <p:nvPr>
            <p:ph type="title"/>
          </p:nvPr>
        </p:nvSpPr>
        <p:spPr>
          <a:xfrm>
            <a:off x="497817" y="423071"/>
            <a:ext cx="5365200" cy="6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sz="3600"/>
              <a:t>Best practices for hooks</a:t>
            </a:r>
            <a:endParaRPr/>
          </a:p>
        </p:txBody>
      </p:sp>
      <p:sp>
        <p:nvSpPr>
          <p:cNvPr id="387" name="Google Shape;387;g24b5433a55d_0_47"/>
          <p:cNvSpPr txBox="1">
            <a:spLocks noGrp="1"/>
          </p:cNvSpPr>
          <p:nvPr>
            <p:ph type="body" idx="1"/>
          </p:nvPr>
        </p:nvSpPr>
        <p:spPr>
          <a:xfrm>
            <a:off x="497818" y="1429425"/>
            <a:ext cx="8237400" cy="8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sz="2500" b="1"/>
              <a:t>When to use useCallback:</a:t>
            </a:r>
            <a:endParaRPr sz="2500" b="1" i="0" u="none" strike="noStrike" cap="none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88" name="Google Shape;388;g24b5433a55d_0_47"/>
          <p:cNvSpPr txBox="1"/>
          <p:nvPr/>
        </p:nvSpPr>
        <p:spPr>
          <a:xfrm>
            <a:off x="497825" y="2023275"/>
            <a:ext cx="10685100" cy="44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55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000"/>
              <a:buFont typeface="Lato"/>
              <a:buChar char="●"/>
            </a:pPr>
            <a:r>
              <a:rPr lang="en-US" sz="2000">
                <a:solidFill>
                  <a:srgbClr val="23272F"/>
                </a:solidFill>
                <a:latin typeface="Lato"/>
                <a:ea typeface="Lato"/>
                <a:cs typeface="Lato"/>
                <a:sym typeface="Lato"/>
              </a:rPr>
              <a:t>You pass it as a </a:t>
            </a:r>
            <a:r>
              <a:rPr lang="en-US" sz="2000" b="1">
                <a:solidFill>
                  <a:srgbClr val="23272F"/>
                </a:solidFill>
                <a:latin typeface="Lato"/>
                <a:ea typeface="Lato"/>
                <a:cs typeface="Lato"/>
                <a:sym typeface="Lato"/>
              </a:rPr>
              <a:t>prop </a:t>
            </a:r>
            <a:r>
              <a:rPr lang="en-US" sz="2000">
                <a:solidFill>
                  <a:srgbClr val="23272F"/>
                </a:solidFill>
                <a:latin typeface="Lato"/>
                <a:ea typeface="Lato"/>
                <a:cs typeface="Lato"/>
                <a:sym typeface="Lato"/>
              </a:rPr>
              <a:t>to </a:t>
            </a:r>
            <a:r>
              <a:rPr lang="en-US" sz="2000" b="1">
                <a:solidFill>
                  <a:srgbClr val="23272F"/>
                </a:solidFill>
                <a:latin typeface="Lato"/>
                <a:ea typeface="Lato"/>
                <a:cs typeface="Lato"/>
                <a:sym typeface="Lato"/>
              </a:rPr>
              <a:t>a component wrapped</a:t>
            </a:r>
            <a:r>
              <a:rPr lang="en-US" sz="2000">
                <a:solidFill>
                  <a:srgbClr val="23272F"/>
                </a:solidFill>
                <a:latin typeface="Lato"/>
                <a:ea typeface="Lato"/>
                <a:cs typeface="Lato"/>
                <a:sym typeface="Lato"/>
              </a:rPr>
              <a:t> in </a:t>
            </a:r>
            <a:r>
              <a:rPr lang="en-US" sz="2000" b="1">
                <a:solidFill>
                  <a:srgbClr val="00B0F0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memo.</a:t>
            </a:r>
            <a:endParaRPr sz="2000" b="1">
              <a:solidFill>
                <a:srgbClr val="00B0F0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3272F"/>
              </a:buClr>
              <a:buSzPts val="2000"/>
              <a:buFont typeface="Lato"/>
              <a:buChar char="●"/>
            </a:pPr>
            <a:r>
              <a:rPr lang="en-US" sz="2000">
                <a:solidFill>
                  <a:srgbClr val="23272F"/>
                </a:solidFill>
                <a:latin typeface="Lato"/>
                <a:ea typeface="Lato"/>
                <a:cs typeface="Lato"/>
                <a:sym typeface="Lato"/>
              </a:rPr>
              <a:t>The function you’re passing is </a:t>
            </a:r>
            <a:r>
              <a:rPr lang="en-US" sz="2000" b="1">
                <a:solidFill>
                  <a:srgbClr val="23272F"/>
                </a:solidFill>
                <a:latin typeface="Lato"/>
                <a:ea typeface="Lato"/>
                <a:cs typeface="Lato"/>
                <a:sym typeface="Lato"/>
              </a:rPr>
              <a:t>later used as a dependency</a:t>
            </a:r>
            <a:r>
              <a:rPr lang="en-US" sz="2000">
                <a:solidFill>
                  <a:srgbClr val="23272F"/>
                </a:solidFill>
                <a:latin typeface="Lato"/>
                <a:ea typeface="Lato"/>
                <a:cs typeface="Lato"/>
                <a:sym typeface="Lato"/>
              </a:rPr>
              <a:t> of some Hook such as another useCallback, useEffect,...</a:t>
            </a:r>
            <a:endParaRPr sz="2000">
              <a:solidFill>
                <a:srgbClr val="23272F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685800" marR="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685800" marR="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		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"/>
          <p:cNvSpPr txBox="1">
            <a:spLocks noGrp="1"/>
          </p:cNvSpPr>
          <p:nvPr>
            <p:ph type="title"/>
          </p:nvPr>
        </p:nvSpPr>
        <p:spPr>
          <a:xfrm>
            <a:off x="565168" y="423071"/>
            <a:ext cx="4660884" cy="686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3600" dirty="0"/>
              <a:t>Overview</a:t>
            </a:r>
            <a:endParaRPr sz="3600" dirty="0"/>
          </a:p>
        </p:txBody>
      </p:sp>
      <p:pic>
        <p:nvPicPr>
          <p:cNvPr id="142" name="Google Shape;142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00357" y="1250378"/>
            <a:ext cx="6191286" cy="4357243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3"/>
          <p:cNvSpPr txBox="1">
            <a:spLocks noGrp="1"/>
          </p:cNvSpPr>
          <p:nvPr>
            <p:ph type="body" idx="1"/>
          </p:nvPr>
        </p:nvSpPr>
        <p:spPr>
          <a:xfrm>
            <a:off x="4736214" y="5638680"/>
            <a:ext cx="2719571" cy="812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</a:pPr>
            <a:r>
              <a:rPr lang="en-US" sz="2000"/>
              <a:t>React component</a:t>
            </a:r>
            <a:endParaRPr sz="200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24b5433a55d_0_53"/>
          <p:cNvSpPr txBox="1">
            <a:spLocks noGrp="1"/>
          </p:cNvSpPr>
          <p:nvPr>
            <p:ph type="title"/>
          </p:nvPr>
        </p:nvSpPr>
        <p:spPr>
          <a:xfrm>
            <a:off x="497817" y="423071"/>
            <a:ext cx="5365200" cy="6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sz="3600"/>
              <a:t>Best practices for hooks</a:t>
            </a:r>
            <a:endParaRPr/>
          </a:p>
        </p:txBody>
      </p:sp>
      <p:sp>
        <p:nvSpPr>
          <p:cNvPr id="394" name="Google Shape;394;g24b5433a55d_0_53"/>
          <p:cNvSpPr txBox="1">
            <a:spLocks noGrp="1"/>
          </p:cNvSpPr>
          <p:nvPr>
            <p:ph type="body" idx="1"/>
          </p:nvPr>
        </p:nvSpPr>
        <p:spPr>
          <a:xfrm>
            <a:off x="497818" y="1269650"/>
            <a:ext cx="8237400" cy="8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sz="2000" b="1"/>
              <a:t>Situation:</a:t>
            </a:r>
            <a:br>
              <a:rPr lang="en-US" sz="2000" b="1"/>
            </a:br>
            <a:endParaRPr sz="2000" b="1" i="0" u="none" strike="noStrike" cap="none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5" name="Google Shape;395;g24b5433a55d_0_53"/>
          <p:cNvSpPr txBox="1"/>
          <p:nvPr/>
        </p:nvSpPr>
        <p:spPr>
          <a:xfrm>
            <a:off x="497825" y="1699800"/>
            <a:ext cx="4377000" cy="34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"/>
              <a:buChar char="●"/>
            </a:pPr>
            <a:r>
              <a:rPr lang="en-US" sz="2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This </a:t>
            </a:r>
            <a:r>
              <a:rPr lang="en-US" sz="20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ProfilePage </a:t>
            </a:r>
            <a:r>
              <a:rPr lang="en-US" sz="2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component receives a </a:t>
            </a:r>
            <a:r>
              <a:rPr lang="en-US" sz="20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userId </a:t>
            </a:r>
            <a:r>
              <a:rPr lang="en-US" sz="2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prop. </a:t>
            </a:r>
            <a:endParaRPr sz="2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"/>
              <a:buChar char="●"/>
            </a:pPr>
            <a:r>
              <a:rPr lang="en-US" sz="2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The page contains a </a:t>
            </a:r>
            <a:r>
              <a:rPr lang="en-US" sz="20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comment</a:t>
            </a:r>
            <a:r>
              <a:rPr lang="en-US" sz="2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, and you use a </a:t>
            </a:r>
            <a:r>
              <a:rPr lang="en-US" sz="20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comment state</a:t>
            </a:r>
            <a:r>
              <a:rPr lang="en-US" sz="2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variable to hold its value.</a:t>
            </a:r>
            <a:endParaRPr sz="2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"/>
              <a:buChar char="●"/>
            </a:pPr>
            <a:r>
              <a:rPr lang="en-US" sz="2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 problem: when you navigate from one profile to another, the </a:t>
            </a:r>
            <a:r>
              <a:rPr lang="en-US" sz="20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comment state</a:t>
            </a:r>
            <a:r>
              <a:rPr lang="en-US" sz="2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does not get </a:t>
            </a:r>
            <a:r>
              <a:rPr lang="en-US" sz="20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reset</a:t>
            </a:r>
            <a:endParaRPr sz="2000"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685800" marR="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000" i="0" u="none" strike="noStrike" cap="non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685800" marR="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000" i="0" u="none" strike="noStrike" cap="non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00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		</a:t>
            </a:r>
            <a:endParaRPr sz="140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6" name="Google Shape;396;g24b5433a55d_0_53"/>
          <p:cNvSpPr txBox="1"/>
          <p:nvPr/>
        </p:nvSpPr>
        <p:spPr>
          <a:xfrm>
            <a:off x="5279975" y="1694100"/>
            <a:ext cx="6693900" cy="2717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92672"/>
                </a:solidFill>
                <a:latin typeface="Fira Code"/>
                <a:ea typeface="Fira Code"/>
                <a:cs typeface="Fira Code"/>
                <a:sym typeface="Fira Code"/>
              </a:rPr>
              <a:t>export</a:t>
            </a:r>
            <a:r>
              <a:rPr lang="en-US" sz="1800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800">
                <a:solidFill>
                  <a:srgbClr val="F92672"/>
                </a:solidFill>
                <a:latin typeface="Fira Code"/>
                <a:ea typeface="Fira Code"/>
                <a:cs typeface="Fira Code"/>
                <a:sym typeface="Fira Code"/>
              </a:rPr>
              <a:t>default</a:t>
            </a:r>
            <a:r>
              <a:rPr lang="en-US" sz="1800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800" i="1">
                <a:solidFill>
                  <a:srgbClr val="66D9EF"/>
                </a:solidFill>
                <a:latin typeface="Fira Code"/>
                <a:ea typeface="Fira Code"/>
                <a:cs typeface="Fira Code"/>
                <a:sym typeface="Fira Code"/>
              </a:rPr>
              <a:t>function</a:t>
            </a:r>
            <a:r>
              <a:rPr lang="en-US" sz="1800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800">
                <a:solidFill>
                  <a:srgbClr val="A6E22E"/>
                </a:solidFill>
                <a:latin typeface="Fira Code"/>
                <a:ea typeface="Fira Code"/>
                <a:cs typeface="Fira Code"/>
                <a:sym typeface="Fira Code"/>
              </a:rPr>
              <a:t>ProfilePage</a:t>
            </a:r>
            <a:r>
              <a:rPr lang="en-US" sz="1800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({ </a:t>
            </a:r>
            <a:r>
              <a:rPr lang="en-US" sz="1800" i="1">
                <a:solidFill>
                  <a:srgbClr val="FD971F"/>
                </a:solidFill>
                <a:latin typeface="Fira Code"/>
                <a:ea typeface="Fira Code"/>
                <a:cs typeface="Fira Code"/>
                <a:sym typeface="Fira Code"/>
              </a:rPr>
              <a:t>userId</a:t>
            </a:r>
            <a:r>
              <a:rPr lang="en-US" sz="1800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}) {</a:t>
            </a:r>
            <a:endParaRPr sz="1800">
              <a:solidFill>
                <a:srgbClr val="F8F8F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 </a:t>
            </a:r>
            <a:r>
              <a:rPr lang="en-US" sz="1800" i="1">
                <a:solidFill>
                  <a:srgbClr val="66D9EF"/>
                </a:solidFill>
                <a:latin typeface="Fira Code"/>
                <a:ea typeface="Fira Code"/>
                <a:cs typeface="Fira Code"/>
                <a:sym typeface="Fira Code"/>
              </a:rPr>
              <a:t>const</a:t>
            </a:r>
            <a:r>
              <a:rPr lang="en-US" sz="1800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[comment, setComment] </a:t>
            </a:r>
            <a:r>
              <a:rPr lang="en-US" sz="1800">
                <a:solidFill>
                  <a:srgbClr val="F92672"/>
                </a:solidFill>
                <a:latin typeface="Fira Code"/>
                <a:ea typeface="Fira Code"/>
                <a:cs typeface="Fira Code"/>
                <a:sym typeface="Fira Code"/>
              </a:rPr>
              <a:t>=</a:t>
            </a:r>
            <a:r>
              <a:rPr lang="en-US" sz="1800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800">
                <a:solidFill>
                  <a:srgbClr val="A6E22E"/>
                </a:solidFill>
                <a:latin typeface="Fira Code"/>
                <a:ea typeface="Fira Code"/>
                <a:cs typeface="Fira Code"/>
                <a:sym typeface="Fira Code"/>
              </a:rPr>
              <a:t>useState</a:t>
            </a:r>
            <a:r>
              <a:rPr lang="en-US" sz="1800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(</a:t>
            </a:r>
            <a:r>
              <a:rPr lang="en-US" sz="1800">
                <a:solidFill>
                  <a:srgbClr val="E6DB74"/>
                </a:solidFill>
                <a:latin typeface="Fira Code"/>
                <a:ea typeface="Fira Code"/>
                <a:cs typeface="Fira Code"/>
                <a:sym typeface="Fira Code"/>
              </a:rPr>
              <a:t>''</a:t>
            </a:r>
            <a:r>
              <a:rPr lang="en-US" sz="1800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);</a:t>
            </a:r>
            <a:endParaRPr sz="1800">
              <a:solidFill>
                <a:srgbClr val="F8F8F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8F8F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 </a:t>
            </a:r>
            <a:r>
              <a:rPr lang="en-US" sz="1800">
                <a:solidFill>
                  <a:srgbClr val="88846F"/>
                </a:solidFill>
                <a:latin typeface="Fira Code"/>
                <a:ea typeface="Fira Code"/>
                <a:cs typeface="Fira Code"/>
                <a:sym typeface="Fira Code"/>
              </a:rPr>
              <a:t>// ...</a:t>
            </a:r>
            <a:endParaRPr sz="1800">
              <a:solidFill>
                <a:srgbClr val="88846F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}</a:t>
            </a:r>
            <a:endParaRPr sz="1800">
              <a:solidFill>
                <a:srgbClr val="F8F8F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i="1">
              <a:solidFill>
                <a:srgbClr val="66D9EF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97" name="Google Shape;397;g24b5433a55d_0_53"/>
          <p:cNvSpPr txBox="1">
            <a:spLocks noGrp="1"/>
          </p:cNvSpPr>
          <p:nvPr>
            <p:ph type="body" idx="1"/>
          </p:nvPr>
        </p:nvSpPr>
        <p:spPr>
          <a:xfrm>
            <a:off x="497818" y="4587250"/>
            <a:ext cx="8237400" cy="8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sz="2000" b="1"/>
              <a:t>Reason:</a:t>
            </a:r>
            <a:br>
              <a:rPr lang="en-US" sz="2000" b="1"/>
            </a:br>
            <a:endParaRPr sz="2000" b="1" i="0" u="none" strike="noStrike" cap="none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8" name="Google Shape;398;g24b5433a55d_0_53"/>
          <p:cNvSpPr txBox="1"/>
          <p:nvPr/>
        </p:nvSpPr>
        <p:spPr>
          <a:xfrm>
            <a:off x="497825" y="5017400"/>
            <a:ext cx="4377000" cy="20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"/>
              <a:buChar char="●"/>
            </a:pPr>
            <a:r>
              <a:rPr lang="en-US" sz="2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Normally, React preserves the state when the same component is rendered in the same spot. </a:t>
            </a:r>
            <a:endParaRPr sz="2000"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685800" marR="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000" i="0" u="none" strike="noStrike" cap="non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685800" marR="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000" i="0" u="none" strike="noStrike" cap="non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00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		</a:t>
            </a:r>
            <a:endParaRPr sz="140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24b5433a55d_0_62"/>
          <p:cNvSpPr txBox="1">
            <a:spLocks noGrp="1"/>
          </p:cNvSpPr>
          <p:nvPr>
            <p:ph type="title"/>
          </p:nvPr>
        </p:nvSpPr>
        <p:spPr>
          <a:xfrm>
            <a:off x="497817" y="423071"/>
            <a:ext cx="5365200" cy="6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sz="3600"/>
              <a:t>Best practices for hooks</a:t>
            </a:r>
            <a:endParaRPr/>
          </a:p>
        </p:txBody>
      </p:sp>
      <p:sp>
        <p:nvSpPr>
          <p:cNvPr id="404" name="Google Shape;404;g24b5433a55d_0_62"/>
          <p:cNvSpPr txBox="1">
            <a:spLocks noGrp="1"/>
          </p:cNvSpPr>
          <p:nvPr>
            <p:ph type="body" idx="1"/>
          </p:nvPr>
        </p:nvSpPr>
        <p:spPr>
          <a:xfrm>
            <a:off x="497818" y="1429425"/>
            <a:ext cx="8237400" cy="8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sz="2000" b="1"/>
              <a:t>Solution:</a:t>
            </a:r>
            <a:endParaRPr sz="2000" b="1" i="0" u="none" strike="noStrike" cap="none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05" name="Google Shape;405;g24b5433a55d_0_62"/>
          <p:cNvSpPr txBox="1"/>
          <p:nvPr/>
        </p:nvSpPr>
        <p:spPr>
          <a:xfrm>
            <a:off x="497825" y="1895350"/>
            <a:ext cx="5949000" cy="4221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92672"/>
                </a:solidFill>
                <a:latin typeface="Fira Code"/>
                <a:ea typeface="Fira Code"/>
                <a:cs typeface="Fira Code"/>
                <a:sym typeface="Fira Code"/>
              </a:rPr>
              <a:t>export</a:t>
            </a:r>
            <a:r>
              <a:rPr lang="en-US" sz="1800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800">
                <a:solidFill>
                  <a:srgbClr val="F92672"/>
                </a:solidFill>
                <a:latin typeface="Fira Code"/>
                <a:ea typeface="Fira Code"/>
                <a:cs typeface="Fira Code"/>
                <a:sym typeface="Fira Code"/>
              </a:rPr>
              <a:t>default</a:t>
            </a:r>
            <a:r>
              <a:rPr lang="en-US" sz="1800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800" i="1">
                <a:solidFill>
                  <a:srgbClr val="66D9EF"/>
                </a:solidFill>
                <a:latin typeface="Fira Code"/>
                <a:ea typeface="Fira Code"/>
                <a:cs typeface="Fira Code"/>
                <a:sym typeface="Fira Code"/>
              </a:rPr>
              <a:t>function</a:t>
            </a:r>
            <a:r>
              <a:rPr lang="en-US" sz="1800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800">
                <a:solidFill>
                  <a:srgbClr val="A6E22E"/>
                </a:solidFill>
                <a:latin typeface="Fira Code"/>
                <a:ea typeface="Fira Code"/>
                <a:cs typeface="Fira Code"/>
                <a:sym typeface="Fira Code"/>
              </a:rPr>
              <a:t>ProfilePage</a:t>
            </a:r>
            <a:r>
              <a:rPr lang="en-US" sz="1800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({ </a:t>
            </a:r>
            <a:r>
              <a:rPr lang="en-US" sz="1800" i="1">
                <a:solidFill>
                  <a:srgbClr val="FD971F"/>
                </a:solidFill>
                <a:latin typeface="Fira Code"/>
                <a:ea typeface="Fira Code"/>
                <a:cs typeface="Fira Code"/>
                <a:sym typeface="Fira Code"/>
              </a:rPr>
              <a:t>userId</a:t>
            </a:r>
            <a:r>
              <a:rPr lang="en-US" sz="1800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}) {</a:t>
            </a:r>
            <a:endParaRPr sz="1800">
              <a:solidFill>
                <a:srgbClr val="F8F8F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 </a:t>
            </a:r>
            <a:r>
              <a:rPr lang="en-US" sz="1800" i="1">
                <a:solidFill>
                  <a:srgbClr val="66D9EF"/>
                </a:solidFill>
                <a:latin typeface="Fira Code"/>
                <a:ea typeface="Fira Code"/>
                <a:cs typeface="Fira Code"/>
                <a:sym typeface="Fira Code"/>
              </a:rPr>
              <a:t>const</a:t>
            </a:r>
            <a:r>
              <a:rPr lang="en-US" sz="1800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[comment, setComment] </a:t>
            </a:r>
            <a:r>
              <a:rPr lang="en-US" sz="1800">
                <a:solidFill>
                  <a:srgbClr val="F92672"/>
                </a:solidFill>
                <a:latin typeface="Fira Code"/>
                <a:ea typeface="Fira Code"/>
                <a:cs typeface="Fira Code"/>
                <a:sym typeface="Fira Code"/>
              </a:rPr>
              <a:t>=</a:t>
            </a:r>
            <a:r>
              <a:rPr lang="en-US" sz="1800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800">
                <a:solidFill>
                  <a:srgbClr val="A6E22E"/>
                </a:solidFill>
                <a:latin typeface="Fira Code"/>
                <a:ea typeface="Fira Code"/>
                <a:cs typeface="Fira Code"/>
                <a:sym typeface="Fira Code"/>
              </a:rPr>
              <a:t>useState</a:t>
            </a:r>
            <a:r>
              <a:rPr lang="en-US" sz="1800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(</a:t>
            </a:r>
            <a:r>
              <a:rPr lang="en-US" sz="1800">
                <a:solidFill>
                  <a:srgbClr val="E6DB74"/>
                </a:solidFill>
                <a:latin typeface="Fira Code"/>
                <a:ea typeface="Fira Code"/>
                <a:cs typeface="Fira Code"/>
                <a:sym typeface="Fira Code"/>
              </a:rPr>
              <a:t>''</a:t>
            </a:r>
            <a:r>
              <a:rPr lang="en-US" sz="1800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);</a:t>
            </a:r>
            <a:endParaRPr sz="1800">
              <a:solidFill>
                <a:srgbClr val="F8F8F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88846F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 </a:t>
            </a:r>
            <a:r>
              <a:rPr lang="en-US" sz="1800">
                <a:solidFill>
                  <a:srgbClr val="A6E22E"/>
                </a:solidFill>
                <a:latin typeface="Fira Code"/>
                <a:ea typeface="Fira Code"/>
                <a:cs typeface="Fira Code"/>
                <a:sym typeface="Fira Code"/>
              </a:rPr>
              <a:t>useEffect</a:t>
            </a:r>
            <a:r>
              <a:rPr lang="en-US" sz="1800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(() </a:t>
            </a:r>
            <a:r>
              <a:rPr lang="en-US" sz="1800" i="1">
                <a:solidFill>
                  <a:srgbClr val="66D9EF"/>
                </a:solidFill>
                <a:latin typeface="Fira Code"/>
                <a:ea typeface="Fira Code"/>
                <a:cs typeface="Fira Code"/>
                <a:sym typeface="Fira Code"/>
              </a:rPr>
              <a:t>=&gt;</a:t>
            </a:r>
            <a:r>
              <a:rPr lang="en-US" sz="1800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{</a:t>
            </a:r>
            <a:endParaRPr sz="1800">
              <a:solidFill>
                <a:srgbClr val="F8F8F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   </a:t>
            </a:r>
            <a:r>
              <a:rPr lang="en-US" sz="1800">
                <a:solidFill>
                  <a:srgbClr val="A6E22E"/>
                </a:solidFill>
                <a:latin typeface="Fira Code"/>
                <a:ea typeface="Fira Code"/>
                <a:cs typeface="Fira Code"/>
                <a:sym typeface="Fira Code"/>
              </a:rPr>
              <a:t>setComment</a:t>
            </a:r>
            <a:r>
              <a:rPr lang="en-US" sz="1800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(</a:t>
            </a:r>
            <a:r>
              <a:rPr lang="en-US" sz="1800">
                <a:solidFill>
                  <a:srgbClr val="E6DB74"/>
                </a:solidFill>
                <a:latin typeface="Fira Code"/>
                <a:ea typeface="Fira Code"/>
                <a:cs typeface="Fira Code"/>
                <a:sym typeface="Fira Code"/>
              </a:rPr>
              <a:t>''</a:t>
            </a:r>
            <a:r>
              <a:rPr lang="en-US" sz="1800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);</a:t>
            </a:r>
            <a:endParaRPr sz="1800">
              <a:solidFill>
                <a:srgbClr val="F8F8F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 }, [</a:t>
            </a:r>
            <a:r>
              <a:rPr lang="en-US" sz="1800" i="1">
                <a:solidFill>
                  <a:srgbClr val="FD971F"/>
                </a:solidFill>
                <a:latin typeface="Fira Code"/>
                <a:ea typeface="Fira Code"/>
                <a:cs typeface="Fira Code"/>
                <a:sym typeface="Fira Code"/>
              </a:rPr>
              <a:t>userId</a:t>
            </a:r>
            <a:r>
              <a:rPr lang="en-US" sz="1800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]);</a:t>
            </a:r>
            <a:endParaRPr sz="1800">
              <a:solidFill>
                <a:srgbClr val="F8F8F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 </a:t>
            </a:r>
            <a:r>
              <a:rPr lang="en-US" sz="1800">
                <a:solidFill>
                  <a:srgbClr val="88846F"/>
                </a:solidFill>
                <a:latin typeface="Fira Code"/>
                <a:ea typeface="Fira Code"/>
                <a:cs typeface="Fira Code"/>
                <a:sym typeface="Fira Code"/>
              </a:rPr>
              <a:t>// ...</a:t>
            </a:r>
            <a:endParaRPr sz="1800">
              <a:solidFill>
                <a:srgbClr val="88846F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}</a:t>
            </a:r>
            <a:endParaRPr sz="1800">
              <a:solidFill>
                <a:srgbClr val="F8F8F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i="1">
              <a:solidFill>
                <a:srgbClr val="66D9EF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06" name="Google Shape;406;g24b5433a55d_0_62"/>
          <p:cNvSpPr txBox="1"/>
          <p:nvPr/>
        </p:nvSpPr>
        <p:spPr>
          <a:xfrm>
            <a:off x="6860275" y="1747675"/>
            <a:ext cx="4377000" cy="34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"/>
              <a:buChar char="●"/>
            </a:pPr>
            <a:r>
              <a:rPr lang="en-US" sz="2000">
                <a:solidFill>
                  <a:srgbClr val="23272F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Note: useEffect runs </a:t>
            </a:r>
            <a:r>
              <a:rPr lang="en-US" sz="2000" b="1">
                <a:solidFill>
                  <a:srgbClr val="23272F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after every re-render</a:t>
            </a:r>
            <a:endParaRPr sz="2000" b="1">
              <a:solidFill>
                <a:srgbClr val="23272F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"/>
              <a:buChar char="●"/>
            </a:pPr>
            <a:r>
              <a:rPr lang="en-US" sz="2000">
                <a:solidFill>
                  <a:srgbClr val="23272F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This is </a:t>
            </a:r>
            <a:r>
              <a:rPr lang="en-US" sz="2000" b="1">
                <a:solidFill>
                  <a:srgbClr val="23272F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inefficient </a:t>
            </a:r>
            <a:r>
              <a:rPr lang="en-US" sz="2000">
                <a:solidFill>
                  <a:srgbClr val="23272F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because </a:t>
            </a:r>
            <a:r>
              <a:rPr lang="en-US" sz="2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ProfilePage</a:t>
            </a:r>
            <a:r>
              <a:rPr lang="en-US" sz="2000">
                <a:solidFill>
                  <a:schemeClr val="dk1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2000">
                <a:solidFill>
                  <a:srgbClr val="23272F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and its children will first render with the stale value, and then render again. </a:t>
            </a:r>
            <a:endParaRPr sz="2000">
              <a:solidFill>
                <a:srgbClr val="23272F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"/>
              <a:buChar char="●"/>
            </a:pPr>
            <a:r>
              <a:rPr lang="en-US" sz="2000">
                <a:solidFill>
                  <a:srgbClr val="23272F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If the comment UI is nested, you’d want to clear out nested comment state too.</a:t>
            </a:r>
            <a:endParaRPr sz="2000">
              <a:solidFill>
                <a:srgbClr val="23272F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marL="685800" marR="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000" i="0" u="none" strike="noStrike" cap="non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685800" marR="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000" i="0" u="none" strike="noStrike" cap="non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00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		</a:t>
            </a:r>
            <a:endParaRPr sz="140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24b5433a55d_0_69"/>
          <p:cNvSpPr txBox="1">
            <a:spLocks noGrp="1"/>
          </p:cNvSpPr>
          <p:nvPr>
            <p:ph type="title"/>
          </p:nvPr>
        </p:nvSpPr>
        <p:spPr>
          <a:xfrm>
            <a:off x="497817" y="423071"/>
            <a:ext cx="5365200" cy="6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sz="3600"/>
              <a:t>Best practices for hooks</a:t>
            </a:r>
            <a:endParaRPr/>
          </a:p>
        </p:txBody>
      </p:sp>
      <p:sp>
        <p:nvSpPr>
          <p:cNvPr id="412" name="Google Shape;412;g24b5433a55d_0_69"/>
          <p:cNvSpPr txBox="1">
            <a:spLocks noGrp="1"/>
          </p:cNvSpPr>
          <p:nvPr>
            <p:ph type="body" idx="1"/>
          </p:nvPr>
        </p:nvSpPr>
        <p:spPr>
          <a:xfrm>
            <a:off x="497818" y="1109775"/>
            <a:ext cx="8237400" cy="8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sz="2000" b="1"/>
              <a:t>Better:</a:t>
            </a:r>
            <a:endParaRPr sz="2000" b="1" i="0" u="none" strike="noStrike" cap="none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13" name="Google Shape;413;g24b5433a55d_0_69"/>
          <p:cNvSpPr txBox="1"/>
          <p:nvPr/>
        </p:nvSpPr>
        <p:spPr>
          <a:xfrm>
            <a:off x="497825" y="1607600"/>
            <a:ext cx="6492600" cy="5110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92672"/>
                </a:solidFill>
                <a:latin typeface="Fira Code"/>
                <a:ea typeface="Fira Code"/>
                <a:cs typeface="Fira Code"/>
                <a:sym typeface="Fira Code"/>
              </a:rPr>
              <a:t>export</a:t>
            </a:r>
            <a:r>
              <a:rPr lang="en-US" sz="1600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600">
                <a:solidFill>
                  <a:srgbClr val="F92672"/>
                </a:solidFill>
                <a:latin typeface="Fira Code"/>
                <a:ea typeface="Fira Code"/>
                <a:cs typeface="Fira Code"/>
                <a:sym typeface="Fira Code"/>
              </a:rPr>
              <a:t>default</a:t>
            </a:r>
            <a:r>
              <a:rPr lang="en-US" sz="1600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600" i="1">
                <a:solidFill>
                  <a:srgbClr val="66D9EF"/>
                </a:solidFill>
                <a:latin typeface="Fira Code"/>
                <a:ea typeface="Fira Code"/>
                <a:cs typeface="Fira Code"/>
                <a:sym typeface="Fira Code"/>
              </a:rPr>
              <a:t>function</a:t>
            </a:r>
            <a:r>
              <a:rPr lang="en-US" sz="1600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600">
                <a:solidFill>
                  <a:srgbClr val="A6E22E"/>
                </a:solidFill>
                <a:latin typeface="Fira Code"/>
                <a:ea typeface="Fira Code"/>
                <a:cs typeface="Fira Code"/>
                <a:sym typeface="Fira Code"/>
              </a:rPr>
              <a:t>ProfilePage</a:t>
            </a:r>
            <a:r>
              <a:rPr lang="en-US" sz="1600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({ </a:t>
            </a:r>
            <a:r>
              <a:rPr lang="en-US" sz="1600" i="1">
                <a:solidFill>
                  <a:srgbClr val="FD971F"/>
                </a:solidFill>
                <a:latin typeface="Fira Code"/>
                <a:ea typeface="Fira Code"/>
                <a:cs typeface="Fira Code"/>
                <a:sym typeface="Fira Code"/>
              </a:rPr>
              <a:t>userId</a:t>
            </a:r>
            <a:r>
              <a:rPr lang="en-US" sz="1600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}) {</a:t>
            </a:r>
            <a:endParaRPr sz="1600">
              <a:solidFill>
                <a:srgbClr val="F8F8F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 </a:t>
            </a:r>
            <a:r>
              <a:rPr lang="en-US" sz="1600">
                <a:solidFill>
                  <a:srgbClr val="F92672"/>
                </a:solidFill>
                <a:latin typeface="Fira Code"/>
                <a:ea typeface="Fira Code"/>
                <a:cs typeface="Fira Code"/>
                <a:sym typeface="Fira Code"/>
              </a:rPr>
              <a:t>return</a:t>
            </a:r>
            <a:r>
              <a:rPr lang="en-US" sz="1600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(</a:t>
            </a:r>
            <a:endParaRPr sz="1600">
              <a:solidFill>
                <a:srgbClr val="F8F8F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   &lt;</a:t>
            </a:r>
            <a:r>
              <a:rPr lang="en-US" sz="1600" i="1">
                <a:solidFill>
                  <a:srgbClr val="66D9EF"/>
                </a:solidFill>
                <a:latin typeface="Fira Code"/>
                <a:ea typeface="Fira Code"/>
                <a:cs typeface="Fira Code"/>
                <a:sym typeface="Fira Code"/>
              </a:rPr>
              <a:t>Profile</a:t>
            </a:r>
            <a:endParaRPr sz="1600" i="1">
              <a:solidFill>
                <a:srgbClr val="66D9EF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     </a:t>
            </a:r>
            <a:r>
              <a:rPr lang="en-US" sz="1600">
                <a:solidFill>
                  <a:srgbClr val="A6E22E"/>
                </a:solidFill>
                <a:latin typeface="Fira Code"/>
                <a:ea typeface="Fira Code"/>
                <a:cs typeface="Fira Code"/>
                <a:sym typeface="Fira Code"/>
              </a:rPr>
              <a:t>userId</a:t>
            </a:r>
            <a:r>
              <a:rPr lang="en-US" sz="1600">
                <a:solidFill>
                  <a:srgbClr val="F92672"/>
                </a:solidFill>
                <a:latin typeface="Fira Code"/>
                <a:ea typeface="Fira Code"/>
                <a:cs typeface="Fira Code"/>
                <a:sym typeface="Fira Code"/>
              </a:rPr>
              <a:t>={</a:t>
            </a:r>
            <a:r>
              <a:rPr lang="en-US" sz="1600" i="1">
                <a:solidFill>
                  <a:srgbClr val="FD971F"/>
                </a:solidFill>
                <a:latin typeface="Fira Code"/>
                <a:ea typeface="Fira Code"/>
                <a:cs typeface="Fira Code"/>
                <a:sym typeface="Fira Code"/>
              </a:rPr>
              <a:t>userId</a:t>
            </a:r>
            <a:r>
              <a:rPr lang="en-US" sz="1600">
                <a:solidFill>
                  <a:srgbClr val="F92672"/>
                </a:solidFill>
                <a:latin typeface="Fira Code"/>
                <a:ea typeface="Fira Code"/>
                <a:cs typeface="Fira Code"/>
                <a:sym typeface="Fira Code"/>
              </a:rPr>
              <a:t>}</a:t>
            </a:r>
            <a:endParaRPr sz="1600">
              <a:solidFill>
                <a:srgbClr val="F9267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     </a:t>
            </a:r>
            <a:r>
              <a:rPr lang="en-US" sz="1600">
                <a:solidFill>
                  <a:srgbClr val="A6E22E"/>
                </a:solidFill>
                <a:latin typeface="Fira Code"/>
                <a:ea typeface="Fira Code"/>
                <a:cs typeface="Fira Code"/>
                <a:sym typeface="Fira Code"/>
              </a:rPr>
              <a:t>key</a:t>
            </a:r>
            <a:r>
              <a:rPr lang="en-US" sz="1600">
                <a:solidFill>
                  <a:srgbClr val="F92672"/>
                </a:solidFill>
                <a:latin typeface="Fira Code"/>
                <a:ea typeface="Fira Code"/>
                <a:cs typeface="Fira Code"/>
                <a:sym typeface="Fira Code"/>
              </a:rPr>
              <a:t>={</a:t>
            </a:r>
            <a:r>
              <a:rPr lang="en-US" sz="1600" i="1">
                <a:solidFill>
                  <a:srgbClr val="FD971F"/>
                </a:solidFill>
                <a:latin typeface="Fira Code"/>
                <a:ea typeface="Fira Code"/>
                <a:cs typeface="Fira Code"/>
                <a:sym typeface="Fira Code"/>
              </a:rPr>
              <a:t>userId</a:t>
            </a:r>
            <a:r>
              <a:rPr lang="en-US" sz="1600">
                <a:solidFill>
                  <a:srgbClr val="F92672"/>
                </a:solidFill>
                <a:latin typeface="Fira Code"/>
                <a:ea typeface="Fira Code"/>
                <a:cs typeface="Fira Code"/>
                <a:sym typeface="Fira Code"/>
              </a:rPr>
              <a:t>}</a:t>
            </a:r>
            <a:endParaRPr sz="1600">
              <a:solidFill>
                <a:srgbClr val="F9267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   /&gt;</a:t>
            </a:r>
            <a:endParaRPr sz="1600">
              <a:solidFill>
                <a:srgbClr val="F8F8F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 );</a:t>
            </a:r>
            <a:endParaRPr sz="1600">
              <a:solidFill>
                <a:srgbClr val="F8F8F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}</a:t>
            </a:r>
            <a:endParaRPr sz="1600">
              <a:solidFill>
                <a:srgbClr val="F8F8F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F8F8F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i="1">
                <a:solidFill>
                  <a:srgbClr val="66D9EF"/>
                </a:solidFill>
                <a:latin typeface="Fira Code"/>
                <a:ea typeface="Fira Code"/>
                <a:cs typeface="Fira Code"/>
                <a:sym typeface="Fira Code"/>
              </a:rPr>
              <a:t>function</a:t>
            </a:r>
            <a:r>
              <a:rPr lang="en-US" sz="1600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600">
                <a:solidFill>
                  <a:srgbClr val="A6E22E"/>
                </a:solidFill>
                <a:latin typeface="Fira Code"/>
                <a:ea typeface="Fira Code"/>
                <a:cs typeface="Fira Code"/>
                <a:sym typeface="Fira Code"/>
              </a:rPr>
              <a:t>Profile</a:t>
            </a:r>
            <a:r>
              <a:rPr lang="en-US" sz="1600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({ </a:t>
            </a:r>
            <a:r>
              <a:rPr lang="en-US" sz="1600" i="1">
                <a:solidFill>
                  <a:srgbClr val="FD971F"/>
                </a:solidFill>
                <a:latin typeface="Fira Code"/>
                <a:ea typeface="Fira Code"/>
                <a:cs typeface="Fira Code"/>
                <a:sym typeface="Fira Code"/>
              </a:rPr>
              <a:t>userId</a:t>
            </a:r>
            <a:r>
              <a:rPr lang="en-US" sz="1600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}) {</a:t>
            </a:r>
            <a:endParaRPr sz="1600">
              <a:solidFill>
                <a:srgbClr val="F8F8F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 </a:t>
            </a:r>
            <a:r>
              <a:rPr lang="en-US" sz="1600">
                <a:solidFill>
                  <a:srgbClr val="88846F"/>
                </a:solidFill>
                <a:latin typeface="Fira Code"/>
                <a:ea typeface="Fira Code"/>
                <a:cs typeface="Fira Code"/>
                <a:sym typeface="Fira Code"/>
              </a:rPr>
              <a:t>// ✅ This and any other state below will reset on key change automatically</a:t>
            </a:r>
            <a:endParaRPr sz="1600">
              <a:solidFill>
                <a:srgbClr val="88846F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 </a:t>
            </a:r>
            <a:r>
              <a:rPr lang="en-US" sz="1600" i="1">
                <a:solidFill>
                  <a:srgbClr val="66D9EF"/>
                </a:solidFill>
                <a:latin typeface="Fira Code"/>
                <a:ea typeface="Fira Code"/>
                <a:cs typeface="Fira Code"/>
                <a:sym typeface="Fira Code"/>
              </a:rPr>
              <a:t>const</a:t>
            </a:r>
            <a:r>
              <a:rPr lang="en-US" sz="1600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[comment, setComment] </a:t>
            </a:r>
            <a:r>
              <a:rPr lang="en-US" sz="1600">
                <a:solidFill>
                  <a:srgbClr val="F92672"/>
                </a:solidFill>
                <a:latin typeface="Fira Code"/>
                <a:ea typeface="Fira Code"/>
                <a:cs typeface="Fira Code"/>
                <a:sym typeface="Fira Code"/>
              </a:rPr>
              <a:t>=</a:t>
            </a:r>
            <a:r>
              <a:rPr lang="en-US" sz="1600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600">
                <a:solidFill>
                  <a:srgbClr val="A6E22E"/>
                </a:solidFill>
                <a:latin typeface="Fira Code"/>
                <a:ea typeface="Fira Code"/>
                <a:cs typeface="Fira Code"/>
                <a:sym typeface="Fira Code"/>
              </a:rPr>
              <a:t>useState</a:t>
            </a:r>
            <a:r>
              <a:rPr lang="en-US" sz="1600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(</a:t>
            </a:r>
            <a:r>
              <a:rPr lang="en-US" sz="1600">
                <a:solidFill>
                  <a:srgbClr val="E6DB74"/>
                </a:solidFill>
                <a:latin typeface="Fira Code"/>
                <a:ea typeface="Fira Code"/>
                <a:cs typeface="Fira Code"/>
                <a:sym typeface="Fira Code"/>
              </a:rPr>
              <a:t>''</a:t>
            </a:r>
            <a:r>
              <a:rPr lang="en-US" sz="1600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);</a:t>
            </a:r>
            <a:endParaRPr sz="1600">
              <a:solidFill>
                <a:srgbClr val="F8F8F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 </a:t>
            </a:r>
            <a:r>
              <a:rPr lang="en-US" sz="1600">
                <a:solidFill>
                  <a:srgbClr val="88846F"/>
                </a:solidFill>
                <a:latin typeface="Fira Code"/>
                <a:ea typeface="Fira Code"/>
                <a:cs typeface="Fira Code"/>
                <a:sym typeface="Fira Code"/>
              </a:rPr>
              <a:t>// ...</a:t>
            </a:r>
            <a:endParaRPr sz="1600">
              <a:solidFill>
                <a:srgbClr val="88846F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}</a:t>
            </a:r>
            <a:endParaRPr sz="1600" i="1">
              <a:solidFill>
                <a:srgbClr val="66D9EF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14" name="Google Shape;414;g24b5433a55d_0_69"/>
          <p:cNvSpPr txBox="1"/>
          <p:nvPr/>
        </p:nvSpPr>
        <p:spPr>
          <a:xfrm>
            <a:off x="7211975" y="1795625"/>
            <a:ext cx="4718100" cy="34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"/>
              <a:buChar char="●"/>
            </a:pPr>
            <a:r>
              <a:rPr lang="en-US" sz="2000">
                <a:solidFill>
                  <a:srgbClr val="23272F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Passing </a:t>
            </a:r>
            <a:r>
              <a:rPr lang="en-US" sz="2000" b="1">
                <a:solidFill>
                  <a:srgbClr val="00B0F0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userId </a:t>
            </a:r>
            <a:r>
              <a:rPr lang="en-US" sz="2000">
                <a:solidFill>
                  <a:srgbClr val="23272F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as a </a:t>
            </a:r>
            <a:r>
              <a:rPr lang="en-US" sz="2000" b="1">
                <a:solidFill>
                  <a:srgbClr val="00B0F0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key </a:t>
            </a:r>
            <a:r>
              <a:rPr lang="en-US" sz="2000">
                <a:solidFill>
                  <a:srgbClr val="23272F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to the </a:t>
            </a:r>
            <a:r>
              <a:rPr lang="en-US" sz="2000">
                <a:solidFill>
                  <a:schemeClr val="dk1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Profile </a:t>
            </a:r>
            <a:r>
              <a:rPr lang="en-US" sz="2000">
                <a:solidFill>
                  <a:srgbClr val="23272F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component: </a:t>
            </a:r>
            <a:endParaRPr sz="2000">
              <a:solidFill>
                <a:srgbClr val="23272F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23272F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=&gt; React will treat two </a:t>
            </a:r>
            <a:r>
              <a:rPr lang="en-US" sz="2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Profile </a:t>
            </a:r>
            <a:r>
              <a:rPr lang="en-US" sz="2000">
                <a:solidFill>
                  <a:srgbClr val="23272F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components with different </a:t>
            </a:r>
            <a:r>
              <a:rPr lang="en-US" sz="2000" b="1">
                <a:solidFill>
                  <a:srgbClr val="00B0F0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userId </a:t>
            </a:r>
            <a:r>
              <a:rPr lang="en-US" sz="2000">
                <a:solidFill>
                  <a:srgbClr val="23272F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as </a:t>
            </a:r>
            <a:r>
              <a:rPr lang="en-US" sz="2000" b="1">
                <a:solidFill>
                  <a:srgbClr val="23272F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two different components</a:t>
            </a:r>
            <a:r>
              <a:rPr lang="en-US" sz="2000">
                <a:solidFill>
                  <a:srgbClr val="23272F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 and </a:t>
            </a:r>
            <a:r>
              <a:rPr lang="en-US" sz="2000" b="1">
                <a:solidFill>
                  <a:srgbClr val="23272F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reset the state</a:t>
            </a:r>
            <a:r>
              <a:rPr lang="en-US" sz="2000">
                <a:solidFill>
                  <a:srgbClr val="23272F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.</a:t>
            </a:r>
            <a:endParaRPr sz="2000">
              <a:solidFill>
                <a:srgbClr val="23272F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marL="685800" marR="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000" i="0" u="none" strike="noStrike" cap="non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685800" marR="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000" i="0" u="none" strike="noStrike" cap="non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00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		</a:t>
            </a:r>
            <a:endParaRPr sz="140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24b5433a55d_0_76"/>
          <p:cNvSpPr txBox="1">
            <a:spLocks noGrp="1"/>
          </p:cNvSpPr>
          <p:nvPr>
            <p:ph type="title"/>
          </p:nvPr>
        </p:nvSpPr>
        <p:spPr>
          <a:xfrm>
            <a:off x="497817" y="423071"/>
            <a:ext cx="5365200" cy="6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sz="3600"/>
              <a:t>Best practices for hooks</a:t>
            </a:r>
            <a:endParaRPr/>
          </a:p>
        </p:txBody>
      </p:sp>
      <p:sp>
        <p:nvSpPr>
          <p:cNvPr id="420" name="Google Shape;420;g24b5433a55d_0_76"/>
          <p:cNvSpPr txBox="1">
            <a:spLocks noGrp="1"/>
          </p:cNvSpPr>
          <p:nvPr>
            <p:ph type="body" idx="1"/>
          </p:nvPr>
        </p:nvSpPr>
        <p:spPr>
          <a:xfrm>
            <a:off x="497818" y="1109775"/>
            <a:ext cx="8237400" cy="8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sz="2000" b="1"/>
              <a:t>Example:</a:t>
            </a:r>
            <a:endParaRPr sz="2000" b="1" i="0" u="none" strike="noStrike" cap="none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21" name="Google Shape;421;g24b5433a55d_0_76"/>
          <p:cNvSpPr txBox="1"/>
          <p:nvPr/>
        </p:nvSpPr>
        <p:spPr>
          <a:xfrm>
            <a:off x="497825" y="1607600"/>
            <a:ext cx="10706100" cy="5110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i="1">
                <a:solidFill>
                  <a:srgbClr val="66D9EF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function</a:t>
            </a:r>
            <a:r>
              <a:rPr lang="en-US" sz="1600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600">
                <a:solidFill>
                  <a:srgbClr val="A6E22E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ProductPage</a:t>
            </a:r>
            <a:r>
              <a:rPr lang="en-US" sz="1600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({ </a:t>
            </a:r>
            <a:r>
              <a:rPr lang="en-US" sz="1600" i="1">
                <a:solidFill>
                  <a:srgbClr val="FD971F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product</a:t>
            </a:r>
            <a:r>
              <a:rPr lang="en-US" sz="1600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, </a:t>
            </a:r>
            <a:r>
              <a:rPr lang="en-US" sz="1600" i="1">
                <a:solidFill>
                  <a:srgbClr val="FD971F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addToCart</a:t>
            </a:r>
            <a:r>
              <a:rPr lang="en-US" sz="1600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}) {</a:t>
            </a:r>
            <a:endParaRPr sz="1600">
              <a:solidFill>
                <a:srgbClr val="F8F8F2"/>
              </a:solidFill>
              <a:highlight>
                <a:schemeClr val="dk1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 </a:t>
            </a:r>
            <a:r>
              <a:rPr lang="en-US" sz="1600">
                <a:solidFill>
                  <a:srgbClr val="A6E22E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useEffect</a:t>
            </a:r>
            <a:r>
              <a:rPr lang="en-US" sz="1600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(() </a:t>
            </a:r>
            <a:r>
              <a:rPr lang="en-US" sz="1600" i="1">
                <a:solidFill>
                  <a:srgbClr val="66D9EF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=&gt;</a:t>
            </a:r>
            <a:r>
              <a:rPr lang="en-US" sz="1600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{</a:t>
            </a:r>
            <a:endParaRPr sz="1600">
              <a:solidFill>
                <a:srgbClr val="F8F8F2"/>
              </a:solidFill>
              <a:highlight>
                <a:schemeClr val="dk1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   </a:t>
            </a:r>
            <a:r>
              <a:rPr lang="en-US" sz="1600">
                <a:solidFill>
                  <a:srgbClr val="F9267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if</a:t>
            </a:r>
            <a:r>
              <a:rPr lang="en-US" sz="1600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(</a:t>
            </a:r>
            <a:r>
              <a:rPr lang="en-US" sz="1600" i="1">
                <a:solidFill>
                  <a:srgbClr val="FD971F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product</a:t>
            </a:r>
            <a:r>
              <a:rPr lang="en-US" sz="1600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.isInCart) {</a:t>
            </a:r>
            <a:endParaRPr sz="1600">
              <a:solidFill>
                <a:srgbClr val="F8F8F2"/>
              </a:solidFill>
              <a:highlight>
                <a:schemeClr val="dk1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     </a:t>
            </a:r>
            <a:r>
              <a:rPr lang="en-US" sz="1600">
                <a:solidFill>
                  <a:srgbClr val="A6E22E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showNotification</a:t>
            </a:r>
            <a:r>
              <a:rPr lang="en-US" sz="1600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(</a:t>
            </a:r>
            <a:r>
              <a:rPr lang="en-US" sz="1600">
                <a:solidFill>
                  <a:srgbClr val="E6DB74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`Added </a:t>
            </a:r>
            <a:r>
              <a:rPr lang="en-US" sz="1600">
                <a:solidFill>
                  <a:srgbClr val="F9267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${</a:t>
            </a:r>
            <a:r>
              <a:rPr lang="en-US" sz="1600" i="1">
                <a:solidFill>
                  <a:srgbClr val="FD971F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product</a:t>
            </a:r>
            <a:r>
              <a:rPr lang="en-US" sz="1600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.name</a:t>
            </a:r>
            <a:r>
              <a:rPr lang="en-US" sz="1600">
                <a:solidFill>
                  <a:srgbClr val="F9267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}</a:t>
            </a:r>
            <a:r>
              <a:rPr lang="en-US" sz="1600">
                <a:solidFill>
                  <a:srgbClr val="E6DB74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to the shopping cart!`</a:t>
            </a:r>
            <a:r>
              <a:rPr lang="en-US" sz="1600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);</a:t>
            </a:r>
            <a:endParaRPr sz="1600">
              <a:solidFill>
                <a:srgbClr val="F8F8F2"/>
              </a:solidFill>
              <a:highlight>
                <a:schemeClr val="dk1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   }</a:t>
            </a:r>
            <a:endParaRPr sz="1600">
              <a:solidFill>
                <a:srgbClr val="F8F8F2"/>
              </a:solidFill>
              <a:highlight>
                <a:schemeClr val="dk1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 }, [</a:t>
            </a:r>
            <a:r>
              <a:rPr lang="en-US" sz="1600" i="1">
                <a:solidFill>
                  <a:srgbClr val="FD971F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product</a:t>
            </a:r>
            <a:r>
              <a:rPr lang="en-US" sz="1600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]);</a:t>
            </a:r>
            <a:endParaRPr sz="1600">
              <a:solidFill>
                <a:srgbClr val="F8F8F2"/>
              </a:solidFill>
              <a:highlight>
                <a:schemeClr val="dk1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 </a:t>
            </a:r>
            <a:r>
              <a:rPr lang="en-US" sz="1600" i="1">
                <a:solidFill>
                  <a:srgbClr val="66D9EF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function</a:t>
            </a:r>
            <a:r>
              <a:rPr lang="en-US" sz="1600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600">
                <a:solidFill>
                  <a:srgbClr val="A6E22E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handleBuyClick</a:t>
            </a:r>
            <a:r>
              <a:rPr lang="en-US" sz="1600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() {</a:t>
            </a:r>
            <a:endParaRPr sz="1600">
              <a:solidFill>
                <a:srgbClr val="F8F8F2"/>
              </a:solidFill>
              <a:highlight>
                <a:schemeClr val="dk1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   </a:t>
            </a:r>
            <a:r>
              <a:rPr lang="en-US" sz="1600">
                <a:solidFill>
                  <a:srgbClr val="A6E22E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addToCart</a:t>
            </a:r>
            <a:r>
              <a:rPr lang="en-US" sz="1600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(</a:t>
            </a:r>
            <a:r>
              <a:rPr lang="en-US" sz="1600" i="1">
                <a:solidFill>
                  <a:srgbClr val="FD971F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product</a:t>
            </a:r>
            <a:r>
              <a:rPr lang="en-US" sz="1600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);</a:t>
            </a:r>
            <a:endParaRPr sz="1600">
              <a:solidFill>
                <a:srgbClr val="F8F8F2"/>
              </a:solidFill>
              <a:highlight>
                <a:schemeClr val="dk1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 }</a:t>
            </a:r>
            <a:endParaRPr sz="1600">
              <a:solidFill>
                <a:srgbClr val="F8F8F2"/>
              </a:solidFill>
              <a:highlight>
                <a:schemeClr val="dk1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 </a:t>
            </a:r>
            <a:r>
              <a:rPr lang="en-US" sz="1600" i="1">
                <a:solidFill>
                  <a:srgbClr val="66D9EF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function</a:t>
            </a:r>
            <a:r>
              <a:rPr lang="en-US" sz="1600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600">
                <a:solidFill>
                  <a:srgbClr val="A6E22E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handleCheckoutClick</a:t>
            </a:r>
            <a:r>
              <a:rPr lang="en-US" sz="1600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() {</a:t>
            </a:r>
            <a:endParaRPr sz="1600">
              <a:solidFill>
                <a:srgbClr val="F8F8F2"/>
              </a:solidFill>
              <a:highlight>
                <a:schemeClr val="dk1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   </a:t>
            </a:r>
            <a:r>
              <a:rPr lang="en-US" sz="1600">
                <a:solidFill>
                  <a:srgbClr val="A6E22E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addToCart</a:t>
            </a:r>
            <a:r>
              <a:rPr lang="en-US" sz="1600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(</a:t>
            </a:r>
            <a:r>
              <a:rPr lang="en-US" sz="1600" i="1">
                <a:solidFill>
                  <a:srgbClr val="FD971F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product</a:t>
            </a:r>
            <a:r>
              <a:rPr lang="en-US" sz="1600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);</a:t>
            </a:r>
            <a:endParaRPr sz="1600">
              <a:solidFill>
                <a:srgbClr val="F8F8F2"/>
              </a:solidFill>
              <a:highlight>
                <a:schemeClr val="dk1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   </a:t>
            </a:r>
            <a:r>
              <a:rPr lang="en-US" sz="1600">
                <a:solidFill>
                  <a:srgbClr val="A6E22E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navigateTo</a:t>
            </a:r>
            <a:r>
              <a:rPr lang="en-US" sz="1600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(</a:t>
            </a:r>
            <a:r>
              <a:rPr lang="en-US" sz="1600">
                <a:solidFill>
                  <a:srgbClr val="E6DB74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'/checkout'</a:t>
            </a:r>
            <a:r>
              <a:rPr lang="en-US" sz="1600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);</a:t>
            </a:r>
            <a:endParaRPr sz="1600">
              <a:solidFill>
                <a:srgbClr val="F8F8F2"/>
              </a:solidFill>
              <a:highlight>
                <a:schemeClr val="dk1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 }</a:t>
            </a:r>
            <a:endParaRPr sz="1600">
              <a:solidFill>
                <a:srgbClr val="F8F8F2"/>
              </a:solidFill>
              <a:highlight>
                <a:schemeClr val="dk1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 </a:t>
            </a:r>
            <a:r>
              <a:rPr lang="en-US" sz="1600">
                <a:solidFill>
                  <a:srgbClr val="88846F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// ...</a:t>
            </a:r>
            <a:endParaRPr sz="1600">
              <a:solidFill>
                <a:srgbClr val="88846F"/>
              </a:solidFill>
              <a:highlight>
                <a:schemeClr val="dk1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}</a:t>
            </a:r>
            <a:endParaRPr sz="1600">
              <a:solidFill>
                <a:srgbClr val="F92672"/>
              </a:solidFill>
              <a:highlight>
                <a:schemeClr val="dk1"/>
              </a:highlight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24b5433a55d_0_82"/>
          <p:cNvSpPr txBox="1">
            <a:spLocks noGrp="1"/>
          </p:cNvSpPr>
          <p:nvPr>
            <p:ph type="title"/>
          </p:nvPr>
        </p:nvSpPr>
        <p:spPr>
          <a:xfrm>
            <a:off x="497817" y="278571"/>
            <a:ext cx="5365200" cy="6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sz="3600"/>
              <a:t>Best practices for hooks</a:t>
            </a:r>
            <a:endParaRPr/>
          </a:p>
        </p:txBody>
      </p:sp>
      <p:sp>
        <p:nvSpPr>
          <p:cNvPr id="427" name="Google Shape;427;g24b5433a55d_0_82"/>
          <p:cNvSpPr txBox="1">
            <a:spLocks noGrp="1"/>
          </p:cNvSpPr>
          <p:nvPr>
            <p:ph type="body" idx="1"/>
          </p:nvPr>
        </p:nvSpPr>
        <p:spPr>
          <a:xfrm>
            <a:off x="553393" y="965275"/>
            <a:ext cx="8237400" cy="8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sz="2000" b="1"/>
              <a:t>Better:</a:t>
            </a:r>
            <a:endParaRPr sz="2000" b="1" i="0" u="none" strike="noStrike" cap="none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28" name="Google Shape;428;g24b5433a55d_0_82"/>
          <p:cNvSpPr txBox="1"/>
          <p:nvPr/>
        </p:nvSpPr>
        <p:spPr>
          <a:xfrm>
            <a:off x="497825" y="1363075"/>
            <a:ext cx="6882600" cy="5429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 i="1">
                <a:solidFill>
                  <a:srgbClr val="66D9EF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function</a:t>
            </a:r>
            <a:r>
              <a:rPr lang="en-US" sz="1500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500">
                <a:solidFill>
                  <a:srgbClr val="A6E22E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ProductPage</a:t>
            </a:r>
            <a:r>
              <a:rPr lang="en-US" sz="1500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({ </a:t>
            </a:r>
            <a:r>
              <a:rPr lang="en-US" sz="1500" i="1">
                <a:solidFill>
                  <a:srgbClr val="FD971F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product</a:t>
            </a:r>
            <a:r>
              <a:rPr lang="en-US" sz="1500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, </a:t>
            </a:r>
            <a:r>
              <a:rPr lang="en-US" sz="1500" i="1">
                <a:solidFill>
                  <a:srgbClr val="FD971F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addToCart</a:t>
            </a:r>
            <a:r>
              <a:rPr lang="en-US" sz="1500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}) {</a:t>
            </a:r>
            <a:endParaRPr sz="1500">
              <a:solidFill>
                <a:srgbClr val="F8F8F2"/>
              </a:solidFill>
              <a:highlight>
                <a:schemeClr val="dk1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 </a:t>
            </a:r>
            <a:r>
              <a:rPr lang="en-US" sz="1500">
                <a:solidFill>
                  <a:srgbClr val="88846F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// ✅ Good: Event-specific logic is called from event handlers</a:t>
            </a:r>
            <a:endParaRPr sz="1500">
              <a:solidFill>
                <a:srgbClr val="88846F"/>
              </a:solidFill>
              <a:highlight>
                <a:schemeClr val="dk1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 </a:t>
            </a:r>
            <a:r>
              <a:rPr lang="en-US" sz="1500" i="1">
                <a:solidFill>
                  <a:srgbClr val="66D9EF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function</a:t>
            </a:r>
            <a:r>
              <a:rPr lang="en-US" sz="1500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500">
                <a:solidFill>
                  <a:srgbClr val="A6E22E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buyProduct</a:t>
            </a:r>
            <a:r>
              <a:rPr lang="en-US" sz="1500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() {</a:t>
            </a:r>
            <a:endParaRPr sz="1500">
              <a:solidFill>
                <a:srgbClr val="F8F8F2"/>
              </a:solidFill>
              <a:highlight>
                <a:schemeClr val="dk1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   </a:t>
            </a:r>
            <a:r>
              <a:rPr lang="en-US" sz="1500">
                <a:solidFill>
                  <a:srgbClr val="A6E22E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addToCart</a:t>
            </a:r>
            <a:r>
              <a:rPr lang="en-US" sz="1500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(</a:t>
            </a:r>
            <a:r>
              <a:rPr lang="en-US" sz="1500" i="1">
                <a:solidFill>
                  <a:srgbClr val="FD971F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product</a:t>
            </a:r>
            <a:r>
              <a:rPr lang="en-US" sz="1500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);</a:t>
            </a:r>
            <a:endParaRPr sz="1500">
              <a:solidFill>
                <a:srgbClr val="F8F8F2"/>
              </a:solidFill>
              <a:highlight>
                <a:schemeClr val="dk1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   </a:t>
            </a:r>
            <a:r>
              <a:rPr lang="en-US" sz="1500">
                <a:solidFill>
                  <a:srgbClr val="A6E22E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showNotification</a:t>
            </a:r>
            <a:r>
              <a:rPr lang="en-US" sz="1500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(</a:t>
            </a:r>
            <a:r>
              <a:rPr lang="en-US" sz="1500">
                <a:solidFill>
                  <a:srgbClr val="E6DB74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`Added </a:t>
            </a:r>
            <a:r>
              <a:rPr lang="en-US" sz="1500">
                <a:solidFill>
                  <a:srgbClr val="F9267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${</a:t>
            </a:r>
            <a:r>
              <a:rPr lang="en-US" sz="1500" i="1">
                <a:solidFill>
                  <a:srgbClr val="FD971F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product</a:t>
            </a:r>
            <a:r>
              <a:rPr lang="en-US" sz="1500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.name</a:t>
            </a:r>
            <a:r>
              <a:rPr lang="en-US" sz="1500">
                <a:solidFill>
                  <a:srgbClr val="F9267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}</a:t>
            </a:r>
            <a:r>
              <a:rPr lang="en-US" sz="1500">
                <a:solidFill>
                  <a:srgbClr val="E6DB74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to the shopping cart!`</a:t>
            </a:r>
            <a:r>
              <a:rPr lang="en-US" sz="1500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);</a:t>
            </a:r>
            <a:endParaRPr sz="1500">
              <a:solidFill>
                <a:srgbClr val="F8F8F2"/>
              </a:solidFill>
              <a:highlight>
                <a:schemeClr val="dk1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 }</a:t>
            </a:r>
            <a:endParaRPr sz="1500">
              <a:solidFill>
                <a:srgbClr val="F8F8F2"/>
              </a:solidFill>
              <a:highlight>
                <a:schemeClr val="dk1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 </a:t>
            </a:r>
            <a:r>
              <a:rPr lang="en-US" sz="1500" i="1">
                <a:solidFill>
                  <a:srgbClr val="66D9EF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function</a:t>
            </a:r>
            <a:r>
              <a:rPr lang="en-US" sz="1500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500">
                <a:solidFill>
                  <a:srgbClr val="A6E22E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handleBuyClick</a:t>
            </a:r>
            <a:r>
              <a:rPr lang="en-US" sz="1500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() {</a:t>
            </a:r>
            <a:endParaRPr sz="1500">
              <a:solidFill>
                <a:srgbClr val="F8F8F2"/>
              </a:solidFill>
              <a:highlight>
                <a:schemeClr val="dk1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   </a:t>
            </a:r>
            <a:r>
              <a:rPr lang="en-US" sz="1500">
                <a:solidFill>
                  <a:srgbClr val="A6E22E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buyProduct</a:t>
            </a:r>
            <a:r>
              <a:rPr lang="en-US" sz="1500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();</a:t>
            </a:r>
            <a:endParaRPr sz="1500">
              <a:solidFill>
                <a:srgbClr val="F8F8F2"/>
              </a:solidFill>
              <a:highlight>
                <a:schemeClr val="dk1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 }</a:t>
            </a:r>
            <a:endParaRPr sz="1500">
              <a:solidFill>
                <a:srgbClr val="F8F8F2"/>
              </a:solidFill>
              <a:highlight>
                <a:schemeClr val="dk1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 </a:t>
            </a:r>
            <a:r>
              <a:rPr lang="en-US" sz="1500" i="1">
                <a:solidFill>
                  <a:srgbClr val="66D9EF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function</a:t>
            </a:r>
            <a:r>
              <a:rPr lang="en-US" sz="1500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500">
                <a:solidFill>
                  <a:srgbClr val="A6E22E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handleCheckoutClick</a:t>
            </a:r>
            <a:r>
              <a:rPr lang="en-US" sz="1500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() {</a:t>
            </a:r>
            <a:endParaRPr sz="1500">
              <a:solidFill>
                <a:srgbClr val="F8F8F2"/>
              </a:solidFill>
              <a:highlight>
                <a:schemeClr val="dk1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   </a:t>
            </a:r>
            <a:r>
              <a:rPr lang="en-US" sz="1500">
                <a:solidFill>
                  <a:srgbClr val="A6E22E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buyProduct</a:t>
            </a:r>
            <a:r>
              <a:rPr lang="en-US" sz="1500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();</a:t>
            </a:r>
            <a:endParaRPr sz="1500">
              <a:solidFill>
                <a:srgbClr val="F8F8F2"/>
              </a:solidFill>
              <a:highlight>
                <a:schemeClr val="dk1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   </a:t>
            </a:r>
            <a:r>
              <a:rPr lang="en-US" sz="1500">
                <a:solidFill>
                  <a:srgbClr val="A6E22E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navigateTo</a:t>
            </a:r>
            <a:r>
              <a:rPr lang="en-US" sz="1500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(</a:t>
            </a:r>
            <a:r>
              <a:rPr lang="en-US" sz="1500">
                <a:solidFill>
                  <a:srgbClr val="E6DB74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'/checkout'</a:t>
            </a:r>
            <a:r>
              <a:rPr lang="en-US" sz="1500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);</a:t>
            </a:r>
            <a:endParaRPr sz="1500">
              <a:solidFill>
                <a:srgbClr val="F8F8F2"/>
              </a:solidFill>
              <a:highlight>
                <a:schemeClr val="dk1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 }</a:t>
            </a:r>
            <a:endParaRPr sz="1500">
              <a:solidFill>
                <a:srgbClr val="F8F8F2"/>
              </a:solidFill>
              <a:highlight>
                <a:schemeClr val="dk1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 </a:t>
            </a:r>
            <a:r>
              <a:rPr lang="en-US" sz="1500">
                <a:solidFill>
                  <a:srgbClr val="88846F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// ...</a:t>
            </a:r>
            <a:endParaRPr sz="1500">
              <a:solidFill>
                <a:srgbClr val="88846F"/>
              </a:solidFill>
              <a:highlight>
                <a:schemeClr val="dk1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}</a:t>
            </a:r>
            <a:endParaRPr sz="1500">
              <a:solidFill>
                <a:srgbClr val="F92672"/>
              </a:solidFill>
              <a:highlight>
                <a:schemeClr val="dk1"/>
              </a:highlight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9" name="Google Shape;429;g24b5433a55d_0_82"/>
          <p:cNvSpPr txBox="1"/>
          <p:nvPr/>
        </p:nvSpPr>
        <p:spPr>
          <a:xfrm>
            <a:off x="7380425" y="1552050"/>
            <a:ext cx="4718100" cy="34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"/>
              <a:buChar char="●"/>
            </a:pPr>
            <a:r>
              <a:rPr lang="en-US" sz="2000" b="1">
                <a:solidFill>
                  <a:srgbClr val="23272F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Event-specific logi</a:t>
            </a:r>
            <a:r>
              <a:rPr lang="en-US" sz="2000">
                <a:solidFill>
                  <a:srgbClr val="23272F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c should be called from </a:t>
            </a:r>
            <a:r>
              <a:rPr lang="en-US" sz="2000" b="1">
                <a:solidFill>
                  <a:srgbClr val="00B0F0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event handlers</a:t>
            </a:r>
            <a:endParaRPr sz="2000" b="1">
              <a:solidFill>
                <a:srgbClr val="00B0F0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"/>
              <a:buChar char="●"/>
            </a:pPr>
            <a:r>
              <a:rPr lang="en-US" sz="2000">
                <a:solidFill>
                  <a:srgbClr val="23272F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Code that runs because the </a:t>
            </a:r>
            <a:r>
              <a:rPr lang="en-US" sz="2000" b="1">
                <a:solidFill>
                  <a:srgbClr val="23272F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component was displayed to the user</a:t>
            </a:r>
            <a:r>
              <a:rPr lang="en-US" sz="2000">
                <a:solidFill>
                  <a:srgbClr val="23272F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 should be called from </a:t>
            </a:r>
            <a:r>
              <a:rPr lang="en-US" sz="2000" b="1">
                <a:solidFill>
                  <a:srgbClr val="00B0F0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useEffect</a:t>
            </a:r>
            <a:endParaRPr sz="2000" b="1">
              <a:solidFill>
                <a:srgbClr val="00B0F0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23272F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23272F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23272F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23272F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marL="685800" marR="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000" i="0" u="none" strike="noStrike" cap="non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685800" marR="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000" i="0" u="none" strike="noStrike" cap="non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00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		</a:t>
            </a:r>
            <a:endParaRPr sz="140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4b5433a55d_0_89"/>
          <p:cNvSpPr txBox="1">
            <a:spLocks noGrp="1"/>
          </p:cNvSpPr>
          <p:nvPr>
            <p:ph type="title"/>
          </p:nvPr>
        </p:nvSpPr>
        <p:spPr>
          <a:xfrm>
            <a:off x="497817" y="278571"/>
            <a:ext cx="5365200" cy="6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sz="3600"/>
              <a:t>Best practices for hooks</a:t>
            </a:r>
            <a:endParaRPr/>
          </a:p>
        </p:txBody>
      </p:sp>
      <p:sp>
        <p:nvSpPr>
          <p:cNvPr id="435" name="Google Shape;435;g24b5433a55d_0_89"/>
          <p:cNvSpPr txBox="1">
            <a:spLocks noGrp="1"/>
          </p:cNvSpPr>
          <p:nvPr>
            <p:ph type="body" idx="1"/>
          </p:nvPr>
        </p:nvSpPr>
        <p:spPr>
          <a:xfrm>
            <a:off x="497818" y="1246888"/>
            <a:ext cx="8237400" cy="8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b="1"/>
              <a:t>Initializing the application:</a:t>
            </a:r>
            <a:endParaRPr sz="2000" b="1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 b="1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endParaRPr sz="2000" b="1"/>
          </a:p>
        </p:txBody>
      </p:sp>
      <p:sp>
        <p:nvSpPr>
          <p:cNvPr id="436" name="Google Shape;436;g24b5433a55d_0_89"/>
          <p:cNvSpPr txBox="1"/>
          <p:nvPr/>
        </p:nvSpPr>
        <p:spPr>
          <a:xfrm>
            <a:off x="5863025" y="1777975"/>
            <a:ext cx="5965500" cy="4092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i="1">
                <a:solidFill>
                  <a:srgbClr val="66D9EF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function</a:t>
            </a:r>
            <a:r>
              <a:rPr lang="en-US" sz="1600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600">
                <a:solidFill>
                  <a:srgbClr val="A6E22E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App</a:t>
            </a:r>
            <a:r>
              <a:rPr lang="en-US" sz="1600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() {</a:t>
            </a:r>
            <a:endParaRPr sz="1600">
              <a:solidFill>
                <a:srgbClr val="F8F8F2"/>
              </a:solidFill>
              <a:highlight>
                <a:schemeClr val="dk1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 </a:t>
            </a:r>
            <a:r>
              <a:rPr lang="en-US" sz="1600">
                <a:solidFill>
                  <a:srgbClr val="A6E22E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useEffect</a:t>
            </a:r>
            <a:r>
              <a:rPr lang="en-US" sz="1600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(() </a:t>
            </a:r>
            <a:r>
              <a:rPr lang="en-US" sz="1600" i="1">
                <a:solidFill>
                  <a:srgbClr val="66D9EF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=&gt;</a:t>
            </a:r>
            <a:r>
              <a:rPr lang="en-US" sz="1600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{</a:t>
            </a:r>
            <a:endParaRPr sz="1600">
              <a:solidFill>
                <a:srgbClr val="F8F8F2"/>
              </a:solidFill>
              <a:highlight>
                <a:schemeClr val="dk1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   </a:t>
            </a:r>
            <a:r>
              <a:rPr lang="en-US" sz="1600">
                <a:solidFill>
                  <a:srgbClr val="F9267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if</a:t>
            </a:r>
            <a:r>
              <a:rPr lang="en-US" sz="1600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(</a:t>
            </a:r>
            <a:r>
              <a:rPr lang="en-US" sz="1600">
                <a:solidFill>
                  <a:srgbClr val="F9267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!</a:t>
            </a:r>
            <a:r>
              <a:rPr lang="en-US" sz="1600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didInit) {</a:t>
            </a:r>
            <a:endParaRPr sz="1600">
              <a:solidFill>
                <a:srgbClr val="F8F8F2"/>
              </a:solidFill>
              <a:highlight>
                <a:schemeClr val="dk1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     didInit </a:t>
            </a:r>
            <a:r>
              <a:rPr lang="en-US" sz="1600">
                <a:solidFill>
                  <a:srgbClr val="F9267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=</a:t>
            </a:r>
            <a:r>
              <a:rPr lang="en-US" sz="1600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600">
                <a:solidFill>
                  <a:srgbClr val="AE81FF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true</a:t>
            </a:r>
            <a:r>
              <a:rPr lang="en-US" sz="1600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;</a:t>
            </a:r>
            <a:endParaRPr sz="1600">
              <a:solidFill>
                <a:srgbClr val="F8F8F2"/>
              </a:solidFill>
              <a:highlight>
                <a:schemeClr val="dk1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     </a:t>
            </a:r>
            <a:r>
              <a:rPr lang="en-US" sz="1600">
                <a:solidFill>
                  <a:srgbClr val="88846F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// ✅ Only runs once per app load</a:t>
            </a:r>
            <a:endParaRPr sz="1600">
              <a:solidFill>
                <a:srgbClr val="88846F"/>
              </a:solidFill>
              <a:highlight>
                <a:schemeClr val="dk1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     </a:t>
            </a:r>
            <a:r>
              <a:rPr lang="en-US" sz="1600">
                <a:solidFill>
                  <a:srgbClr val="A6E22E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loadDataFromLocalStorage</a:t>
            </a:r>
            <a:r>
              <a:rPr lang="en-US" sz="1600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();</a:t>
            </a:r>
            <a:endParaRPr sz="1600">
              <a:solidFill>
                <a:srgbClr val="F8F8F2"/>
              </a:solidFill>
              <a:highlight>
                <a:schemeClr val="dk1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     </a:t>
            </a:r>
            <a:r>
              <a:rPr lang="en-US" sz="1600">
                <a:solidFill>
                  <a:srgbClr val="A6E22E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checkAuthToken</a:t>
            </a:r>
            <a:r>
              <a:rPr lang="en-US" sz="1600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();</a:t>
            </a:r>
            <a:endParaRPr sz="1600">
              <a:solidFill>
                <a:srgbClr val="F8F8F2"/>
              </a:solidFill>
              <a:highlight>
                <a:schemeClr val="dk1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   }</a:t>
            </a:r>
            <a:endParaRPr sz="1600">
              <a:solidFill>
                <a:srgbClr val="F8F8F2"/>
              </a:solidFill>
              <a:highlight>
                <a:schemeClr val="dk1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 }, []);</a:t>
            </a:r>
            <a:endParaRPr sz="1600">
              <a:solidFill>
                <a:srgbClr val="F8F8F2"/>
              </a:solidFill>
              <a:highlight>
                <a:schemeClr val="dk1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 </a:t>
            </a:r>
            <a:r>
              <a:rPr lang="en-US" sz="1600">
                <a:solidFill>
                  <a:srgbClr val="88846F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// ...</a:t>
            </a:r>
            <a:endParaRPr sz="1600">
              <a:solidFill>
                <a:srgbClr val="88846F"/>
              </a:solidFill>
              <a:highlight>
                <a:schemeClr val="dk1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}</a:t>
            </a:r>
            <a:endParaRPr sz="1600">
              <a:solidFill>
                <a:srgbClr val="F8F8F2"/>
              </a:solidFill>
              <a:highlight>
                <a:schemeClr val="dk1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i="1">
              <a:solidFill>
                <a:srgbClr val="66D9EF"/>
              </a:solidFill>
              <a:highlight>
                <a:schemeClr val="dk1"/>
              </a:highlight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37" name="Google Shape;437;g24b5433a55d_0_89"/>
          <p:cNvSpPr txBox="1"/>
          <p:nvPr/>
        </p:nvSpPr>
        <p:spPr>
          <a:xfrm>
            <a:off x="366800" y="1777975"/>
            <a:ext cx="4718100" cy="34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"/>
              <a:buChar char="●"/>
            </a:pPr>
            <a:r>
              <a:rPr lang="en-US" sz="2000">
                <a:solidFill>
                  <a:srgbClr val="23272F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React (Strict Mode) intentionally renders components </a:t>
            </a:r>
            <a:r>
              <a:rPr lang="en-US" sz="2000" b="1">
                <a:solidFill>
                  <a:srgbClr val="23272F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twice</a:t>
            </a:r>
            <a:r>
              <a:rPr lang="en-US" sz="2000">
                <a:solidFill>
                  <a:srgbClr val="23272F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 in development.</a:t>
            </a:r>
            <a:endParaRPr sz="2000">
              <a:solidFill>
                <a:srgbClr val="00B0F0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"/>
              <a:buChar char="●"/>
            </a:pPr>
            <a:r>
              <a:rPr lang="en-US" sz="2000">
                <a:solidFill>
                  <a:srgbClr val="23272F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If some logic must run </a:t>
            </a:r>
            <a:r>
              <a:rPr lang="en-US" sz="2000" b="1">
                <a:solidFill>
                  <a:srgbClr val="23272F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once per app load</a:t>
            </a:r>
            <a:r>
              <a:rPr lang="en-US" sz="2000">
                <a:solidFill>
                  <a:srgbClr val="23272F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 rather than once per component mount, should do: </a:t>
            </a:r>
            <a:endParaRPr sz="2000">
              <a:solidFill>
                <a:srgbClr val="00B0F0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23272F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23272F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23272F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23272F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marL="685800" marR="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000" i="0" u="none" strike="noStrike" cap="non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685800" marR="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000" i="0" u="none" strike="noStrike" cap="non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00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		</a:t>
            </a:r>
            <a:endParaRPr sz="140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24b5433a55d_0_103"/>
          <p:cNvSpPr txBox="1">
            <a:spLocks noGrp="1"/>
          </p:cNvSpPr>
          <p:nvPr>
            <p:ph type="title"/>
          </p:nvPr>
        </p:nvSpPr>
        <p:spPr>
          <a:xfrm>
            <a:off x="497817" y="423071"/>
            <a:ext cx="5365200" cy="6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sz="3600"/>
              <a:t>Best practices for hooks</a:t>
            </a:r>
            <a:endParaRPr/>
          </a:p>
        </p:txBody>
      </p:sp>
      <p:sp>
        <p:nvSpPr>
          <p:cNvPr id="443" name="Google Shape;443;g24b5433a55d_0_103"/>
          <p:cNvSpPr txBox="1">
            <a:spLocks noGrp="1"/>
          </p:cNvSpPr>
          <p:nvPr>
            <p:ph type="body" idx="1"/>
          </p:nvPr>
        </p:nvSpPr>
        <p:spPr>
          <a:xfrm>
            <a:off x="497818" y="1109775"/>
            <a:ext cx="8237400" cy="8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sz="2000" b="1"/>
              <a:t>Example:</a:t>
            </a:r>
            <a:endParaRPr sz="2000" b="1" i="0" u="none" strike="noStrike" cap="none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44" name="Google Shape;444;g24b5433a55d_0_103"/>
          <p:cNvSpPr txBox="1"/>
          <p:nvPr/>
        </p:nvSpPr>
        <p:spPr>
          <a:xfrm>
            <a:off x="497825" y="1607600"/>
            <a:ext cx="11128500" cy="5110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i="1">
                <a:solidFill>
                  <a:srgbClr val="66D9EF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function</a:t>
            </a:r>
            <a:r>
              <a:rPr lang="en-US" sz="1600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600">
                <a:solidFill>
                  <a:srgbClr val="A6E22E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Parent</a:t>
            </a:r>
            <a:r>
              <a:rPr lang="en-US" sz="1600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() {</a:t>
            </a:r>
            <a:endParaRPr sz="1600">
              <a:solidFill>
                <a:srgbClr val="F8F8F2"/>
              </a:solidFill>
              <a:highlight>
                <a:schemeClr val="dk1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 </a:t>
            </a:r>
            <a:r>
              <a:rPr lang="en-US" sz="1600" i="1">
                <a:solidFill>
                  <a:srgbClr val="66D9EF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const</a:t>
            </a:r>
            <a:r>
              <a:rPr lang="en-US" sz="1600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[data, setData] </a:t>
            </a:r>
            <a:r>
              <a:rPr lang="en-US" sz="1600">
                <a:solidFill>
                  <a:srgbClr val="F9267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=</a:t>
            </a:r>
            <a:r>
              <a:rPr lang="en-US" sz="1600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600">
                <a:solidFill>
                  <a:srgbClr val="A6E22E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useState</a:t>
            </a:r>
            <a:r>
              <a:rPr lang="en-US" sz="1600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(</a:t>
            </a:r>
            <a:r>
              <a:rPr lang="en-US" sz="1600">
                <a:solidFill>
                  <a:srgbClr val="AE81FF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null</a:t>
            </a:r>
            <a:r>
              <a:rPr lang="en-US" sz="1600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);</a:t>
            </a:r>
            <a:endParaRPr sz="1600">
              <a:solidFill>
                <a:srgbClr val="F8F8F2"/>
              </a:solidFill>
              <a:highlight>
                <a:schemeClr val="dk1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 </a:t>
            </a:r>
            <a:r>
              <a:rPr lang="en-US" sz="1600">
                <a:solidFill>
                  <a:srgbClr val="88846F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// ...</a:t>
            </a:r>
            <a:endParaRPr sz="1600">
              <a:solidFill>
                <a:srgbClr val="88846F"/>
              </a:solidFill>
              <a:highlight>
                <a:schemeClr val="dk1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 </a:t>
            </a:r>
            <a:r>
              <a:rPr lang="en-US" sz="1600">
                <a:solidFill>
                  <a:srgbClr val="F9267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return</a:t>
            </a:r>
            <a:r>
              <a:rPr lang="en-US" sz="1600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&lt;</a:t>
            </a:r>
            <a:r>
              <a:rPr lang="en-US" sz="1600" i="1">
                <a:solidFill>
                  <a:srgbClr val="66D9EF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Child</a:t>
            </a:r>
            <a:r>
              <a:rPr lang="en-US" sz="1600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600">
                <a:solidFill>
                  <a:srgbClr val="A6E22E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onFetched</a:t>
            </a:r>
            <a:r>
              <a:rPr lang="en-US" sz="1600">
                <a:solidFill>
                  <a:srgbClr val="F9267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={</a:t>
            </a:r>
            <a:r>
              <a:rPr lang="en-US" sz="1600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setData</a:t>
            </a:r>
            <a:r>
              <a:rPr lang="en-US" sz="1600">
                <a:solidFill>
                  <a:srgbClr val="F9267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}</a:t>
            </a:r>
            <a:r>
              <a:rPr lang="en-US" sz="1600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/&gt;;</a:t>
            </a:r>
            <a:endParaRPr sz="1600">
              <a:solidFill>
                <a:srgbClr val="F8F8F2"/>
              </a:solidFill>
              <a:highlight>
                <a:schemeClr val="dk1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}</a:t>
            </a:r>
            <a:endParaRPr sz="1600">
              <a:solidFill>
                <a:srgbClr val="F8F8F2"/>
              </a:solidFill>
              <a:highlight>
                <a:schemeClr val="dk1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i="1">
                <a:solidFill>
                  <a:srgbClr val="66D9EF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function</a:t>
            </a:r>
            <a:r>
              <a:rPr lang="en-US" sz="1600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600">
                <a:solidFill>
                  <a:srgbClr val="A6E22E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Child</a:t>
            </a:r>
            <a:r>
              <a:rPr lang="en-US" sz="1600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({ </a:t>
            </a:r>
            <a:r>
              <a:rPr lang="en-US" sz="1600" i="1">
                <a:solidFill>
                  <a:srgbClr val="FD971F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onFetched</a:t>
            </a:r>
            <a:r>
              <a:rPr lang="en-US" sz="1600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}) {</a:t>
            </a:r>
            <a:endParaRPr sz="1600">
              <a:solidFill>
                <a:srgbClr val="F8F8F2"/>
              </a:solidFill>
              <a:highlight>
                <a:schemeClr val="dk1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 </a:t>
            </a:r>
            <a:r>
              <a:rPr lang="en-US" sz="1600" i="1">
                <a:solidFill>
                  <a:srgbClr val="66D9EF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const</a:t>
            </a:r>
            <a:r>
              <a:rPr lang="en-US" sz="1600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data </a:t>
            </a:r>
            <a:r>
              <a:rPr lang="en-US" sz="1600">
                <a:solidFill>
                  <a:srgbClr val="F9267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=</a:t>
            </a:r>
            <a:r>
              <a:rPr lang="en-US" sz="1600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600">
                <a:solidFill>
                  <a:srgbClr val="A6E22E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useSomeAPI</a:t>
            </a:r>
            <a:r>
              <a:rPr lang="en-US" sz="1600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();</a:t>
            </a:r>
            <a:endParaRPr sz="1600">
              <a:solidFill>
                <a:srgbClr val="F8F8F2"/>
              </a:solidFill>
              <a:highlight>
                <a:schemeClr val="dk1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F8F8F2"/>
              </a:solidFill>
              <a:highlight>
                <a:schemeClr val="dk1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 </a:t>
            </a:r>
            <a:r>
              <a:rPr lang="en-US" sz="1600">
                <a:solidFill>
                  <a:srgbClr val="A6E22E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useEffect</a:t>
            </a:r>
            <a:r>
              <a:rPr lang="en-US" sz="1600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(() </a:t>
            </a:r>
            <a:r>
              <a:rPr lang="en-US" sz="1600" i="1">
                <a:solidFill>
                  <a:srgbClr val="66D9EF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=&gt;</a:t>
            </a:r>
            <a:r>
              <a:rPr lang="en-US" sz="1600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{</a:t>
            </a:r>
            <a:endParaRPr sz="1600">
              <a:solidFill>
                <a:srgbClr val="F8F8F2"/>
              </a:solidFill>
              <a:highlight>
                <a:schemeClr val="dk1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   </a:t>
            </a:r>
            <a:r>
              <a:rPr lang="en-US" sz="1600">
                <a:solidFill>
                  <a:srgbClr val="F9267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if</a:t>
            </a:r>
            <a:r>
              <a:rPr lang="en-US" sz="1600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(data) {</a:t>
            </a:r>
            <a:endParaRPr sz="1600">
              <a:solidFill>
                <a:srgbClr val="F8F8F2"/>
              </a:solidFill>
              <a:highlight>
                <a:schemeClr val="dk1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     </a:t>
            </a:r>
            <a:r>
              <a:rPr lang="en-US" sz="1600">
                <a:solidFill>
                  <a:srgbClr val="A6E22E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onFetched</a:t>
            </a:r>
            <a:r>
              <a:rPr lang="en-US" sz="1600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(data);</a:t>
            </a:r>
            <a:endParaRPr sz="1600">
              <a:solidFill>
                <a:srgbClr val="F8F8F2"/>
              </a:solidFill>
              <a:highlight>
                <a:schemeClr val="dk1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   }</a:t>
            </a:r>
            <a:endParaRPr sz="1600">
              <a:solidFill>
                <a:srgbClr val="F8F8F2"/>
              </a:solidFill>
              <a:highlight>
                <a:schemeClr val="dk1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 }, [</a:t>
            </a:r>
            <a:r>
              <a:rPr lang="en-US" sz="1600" i="1">
                <a:solidFill>
                  <a:srgbClr val="FD971F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onFetched</a:t>
            </a:r>
            <a:r>
              <a:rPr lang="en-US" sz="1600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, data]);</a:t>
            </a:r>
            <a:endParaRPr sz="1600">
              <a:solidFill>
                <a:srgbClr val="F8F8F2"/>
              </a:solidFill>
              <a:highlight>
                <a:schemeClr val="dk1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 </a:t>
            </a:r>
            <a:r>
              <a:rPr lang="en-US" sz="1600">
                <a:solidFill>
                  <a:srgbClr val="88846F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// ...</a:t>
            </a:r>
            <a:endParaRPr sz="1600">
              <a:solidFill>
                <a:srgbClr val="88846F"/>
              </a:solidFill>
              <a:highlight>
                <a:schemeClr val="dk1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}</a:t>
            </a:r>
            <a:endParaRPr sz="1600" i="1">
              <a:solidFill>
                <a:srgbClr val="66D9EF"/>
              </a:solidFill>
              <a:highlight>
                <a:schemeClr val="dk1"/>
              </a:highlight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24b5433a55d_0_109"/>
          <p:cNvSpPr txBox="1">
            <a:spLocks noGrp="1"/>
          </p:cNvSpPr>
          <p:nvPr>
            <p:ph type="title"/>
          </p:nvPr>
        </p:nvSpPr>
        <p:spPr>
          <a:xfrm>
            <a:off x="497817" y="423071"/>
            <a:ext cx="5365200" cy="6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sz="3600"/>
              <a:t>Best practices for hooks</a:t>
            </a:r>
            <a:endParaRPr/>
          </a:p>
        </p:txBody>
      </p:sp>
      <p:sp>
        <p:nvSpPr>
          <p:cNvPr id="450" name="Google Shape;450;g24b5433a55d_0_109"/>
          <p:cNvSpPr txBox="1">
            <a:spLocks noGrp="1"/>
          </p:cNvSpPr>
          <p:nvPr>
            <p:ph type="body" idx="1"/>
          </p:nvPr>
        </p:nvSpPr>
        <p:spPr>
          <a:xfrm>
            <a:off x="497818" y="1109775"/>
            <a:ext cx="8237400" cy="8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sz="2000" b="1"/>
              <a:t>Example:</a:t>
            </a:r>
            <a:endParaRPr sz="2000" b="1" i="0" u="none" strike="noStrike" cap="none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51" name="Google Shape;451;g24b5433a55d_0_109"/>
          <p:cNvSpPr txBox="1"/>
          <p:nvPr/>
        </p:nvSpPr>
        <p:spPr>
          <a:xfrm>
            <a:off x="497825" y="1607600"/>
            <a:ext cx="11128500" cy="3104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i="1">
                <a:solidFill>
                  <a:srgbClr val="66D9EF"/>
                </a:solidFill>
                <a:highlight>
                  <a:srgbClr val="272822"/>
                </a:highlight>
                <a:latin typeface="Fira Code"/>
                <a:ea typeface="Fira Code"/>
                <a:cs typeface="Fira Code"/>
                <a:sym typeface="Fira Code"/>
              </a:rPr>
              <a:t>function</a:t>
            </a:r>
            <a:r>
              <a:rPr lang="en-US" sz="1600">
                <a:solidFill>
                  <a:srgbClr val="F8F8F2"/>
                </a:solidFill>
                <a:highlight>
                  <a:srgbClr val="272822"/>
                </a:highlight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600">
                <a:solidFill>
                  <a:srgbClr val="A6E22E"/>
                </a:solidFill>
                <a:highlight>
                  <a:srgbClr val="272822"/>
                </a:highlight>
                <a:latin typeface="Fira Code"/>
                <a:ea typeface="Fira Code"/>
                <a:cs typeface="Fira Code"/>
                <a:sym typeface="Fira Code"/>
              </a:rPr>
              <a:t>Parent</a:t>
            </a:r>
            <a:r>
              <a:rPr lang="en-US" sz="1600">
                <a:solidFill>
                  <a:srgbClr val="F8F8F2"/>
                </a:solidFill>
                <a:highlight>
                  <a:srgbClr val="272822"/>
                </a:highlight>
                <a:latin typeface="Fira Code"/>
                <a:ea typeface="Fira Code"/>
                <a:cs typeface="Fira Code"/>
                <a:sym typeface="Fira Code"/>
              </a:rPr>
              <a:t>() {</a:t>
            </a:r>
            <a:endParaRPr sz="1600">
              <a:solidFill>
                <a:srgbClr val="F8F8F2"/>
              </a:solidFill>
              <a:highlight>
                <a:srgbClr val="272822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8F8F2"/>
                </a:solidFill>
                <a:highlight>
                  <a:srgbClr val="272822"/>
                </a:highlight>
                <a:latin typeface="Fira Code"/>
                <a:ea typeface="Fira Code"/>
                <a:cs typeface="Fira Code"/>
                <a:sym typeface="Fira Code"/>
              </a:rPr>
              <a:t>  </a:t>
            </a:r>
            <a:r>
              <a:rPr lang="en-US" sz="1600" i="1">
                <a:solidFill>
                  <a:srgbClr val="66D9EF"/>
                </a:solidFill>
                <a:highlight>
                  <a:srgbClr val="272822"/>
                </a:highlight>
                <a:latin typeface="Fira Code"/>
                <a:ea typeface="Fira Code"/>
                <a:cs typeface="Fira Code"/>
                <a:sym typeface="Fira Code"/>
              </a:rPr>
              <a:t>const</a:t>
            </a:r>
            <a:r>
              <a:rPr lang="en-US" sz="1600">
                <a:solidFill>
                  <a:srgbClr val="F8F8F2"/>
                </a:solidFill>
                <a:highlight>
                  <a:srgbClr val="272822"/>
                </a:highlight>
                <a:latin typeface="Fira Code"/>
                <a:ea typeface="Fira Code"/>
                <a:cs typeface="Fira Code"/>
                <a:sym typeface="Fira Code"/>
              </a:rPr>
              <a:t> data </a:t>
            </a:r>
            <a:r>
              <a:rPr lang="en-US" sz="1600">
                <a:solidFill>
                  <a:srgbClr val="F92672"/>
                </a:solidFill>
                <a:highlight>
                  <a:srgbClr val="272822"/>
                </a:highlight>
                <a:latin typeface="Fira Code"/>
                <a:ea typeface="Fira Code"/>
                <a:cs typeface="Fira Code"/>
                <a:sym typeface="Fira Code"/>
              </a:rPr>
              <a:t>=</a:t>
            </a:r>
            <a:r>
              <a:rPr lang="en-US" sz="1600">
                <a:solidFill>
                  <a:srgbClr val="F8F8F2"/>
                </a:solidFill>
                <a:highlight>
                  <a:srgbClr val="272822"/>
                </a:highlight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600">
                <a:solidFill>
                  <a:srgbClr val="A6E22E"/>
                </a:solidFill>
                <a:highlight>
                  <a:srgbClr val="272822"/>
                </a:highlight>
                <a:latin typeface="Fira Code"/>
                <a:ea typeface="Fira Code"/>
                <a:cs typeface="Fira Code"/>
                <a:sym typeface="Fira Code"/>
              </a:rPr>
              <a:t>useSomeAPI</a:t>
            </a:r>
            <a:r>
              <a:rPr lang="en-US" sz="1600">
                <a:solidFill>
                  <a:srgbClr val="F8F8F2"/>
                </a:solidFill>
                <a:highlight>
                  <a:srgbClr val="272822"/>
                </a:highlight>
                <a:latin typeface="Fira Code"/>
                <a:ea typeface="Fira Code"/>
                <a:cs typeface="Fira Code"/>
                <a:sym typeface="Fira Code"/>
              </a:rPr>
              <a:t>();</a:t>
            </a:r>
            <a:endParaRPr sz="1600">
              <a:solidFill>
                <a:srgbClr val="F8F8F2"/>
              </a:solidFill>
              <a:highlight>
                <a:srgbClr val="272822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8F8F2"/>
                </a:solidFill>
                <a:highlight>
                  <a:srgbClr val="272822"/>
                </a:highlight>
                <a:latin typeface="Fira Code"/>
                <a:ea typeface="Fira Code"/>
                <a:cs typeface="Fira Code"/>
                <a:sym typeface="Fira Code"/>
              </a:rPr>
              <a:t>  </a:t>
            </a:r>
            <a:r>
              <a:rPr lang="en-US" sz="1600">
                <a:solidFill>
                  <a:srgbClr val="88846F"/>
                </a:solidFill>
                <a:highlight>
                  <a:srgbClr val="272822"/>
                </a:highlight>
                <a:latin typeface="Fira Code"/>
                <a:ea typeface="Fira Code"/>
                <a:cs typeface="Fira Code"/>
                <a:sym typeface="Fira Code"/>
              </a:rPr>
              <a:t>// ...</a:t>
            </a:r>
            <a:endParaRPr sz="1600">
              <a:solidFill>
                <a:srgbClr val="88846F"/>
              </a:solidFill>
              <a:highlight>
                <a:srgbClr val="272822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8F8F2"/>
                </a:solidFill>
                <a:highlight>
                  <a:srgbClr val="272822"/>
                </a:highlight>
                <a:latin typeface="Fira Code"/>
                <a:ea typeface="Fira Code"/>
                <a:cs typeface="Fira Code"/>
                <a:sym typeface="Fira Code"/>
              </a:rPr>
              <a:t>  </a:t>
            </a:r>
            <a:r>
              <a:rPr lang="en-US" sz="1600">
                <a:solidFill>
                  <a:srgbClr val="88846F"/>
                </a:solidFill>
                <a:highlight>
                  <a:srgbClr val="272822"/>
                </a:highlight>
                <a:latin typeface="Fira Code"/>
                <a:ea typeface="Fira Code"/>
                <a:cs typeface="Fira Code"/>
                <a:sym typeface="Fira Code"/>
              </a:rPr>
              <a:t>// ✅ Good: Passing data down to the child</a:t>
            </a:r>
            <a:endParaRPr sz="1600">
              <a:solidFill>
                <a:srgbClr val="88846F"/>
              </a:solidFill>
              <a:highlight>
                <a:srgbClr val="272822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8F8F2"/>
                </a:solidFill>
                <a:highlight>
                  <a:srgbClr val="272822"/>
                </a:highlight>
                <a:latin typeface="Fira Code"/>
                <a:ea typeface="Fira Code"/>
                <a:cs typeface="Fira Code"/>
                <a:sym typeface="Fira Code"/>
              </a:rPr>
              <a:t>  </a:t>
            </a:r>
            <a:r>
              <a:rPr lang="en-US" sz="1600">
                <a:solidFill>
                  <a:srgbClr val="F92672"/>
                </a:solidFill>
                <a:highlight>
                  <a:srgbClr val="272822"/>
                </a:highlight>
                <a:latin typeface="Fira Code"/>
                <a:ea typeface="Fira Code"/>
                <a:cs typeface="Fira Code"/>
                <a:sym typeface="Fira Code"/>
              </a:rPr>
              <a:t>return</a:t>
            </a:r>
            <a:r>
              <a:rPr lang="en-US" sz="1600">
                <a:solidFill>
                  <a:srgbClr val="F8F8F2"/>
                </a:solidFill>
                <a:highlight>
                  <a:srgbClr val="272822"/>
                </a:highlight>
                <a:latin typeface="Fira Code"/>
                <a:ea typeface="Fira Code"/>
                <a:cs typeface="Fira Code"/>
                <a:sym typeface="Fira Code"/>
              </a:rPr>
              <a:t> &lt;</a:t>
            </a:r>
            <a:r>
              <a:rPr lang="en-US" sz="1600" i="1">
                <a:solidFill>
                  <a:srgbClr val="66D9EF"/>
                </a:solidFill>
                <a:highlight>
                  <a:srgbClr val="272822"/>
                </a:highlight>
                <a:latin typeface="Fira Code"/>
                <a:ea typeface="Fira Code"/>
                <a:cs typeface="Fira Code"/>
                <a:sym typeface="Fira Code"/>
              </a:rPr>
              <a:t>Child</a:t>
            </a:r>
            <a:r>
              <a:rPr lang="en-US" sz="1600">
                <a:solidFill>
                  <a:srgbClr val="F8F8F2"/>
                </a:solidFill>
                <a:highlight>
                  <a:srgbClr val="272822"/>
                </a:highlight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600">
                <a:solidFill>
                  <a:srgbClr val="A6E22E"/>
                </a:solidFill>
                <a:highlight>
                  <a:srgbClr val="272822"/>
                </a:highlight>
                <a:latin typeface="Fira Code"/>
                <a:ea typeface="Fira Code"/>
                <a:cs typeface="Fira Code"/>
                <a:sym typeface="Fira Code"/>
              </a:rPr>
              <a:t>data</a:t>
            </a:r>
            <a:r>
              <a:rPr lang="en-US" sz="1600">
                <a:solidFill>
                  <a:srgbClr val="F92672"/>
                </a:solidFill>
                <a:highlight>
                  <a:srgbClr val="272822"/>
                </a:highlight>
                <a:latin typeface="Fira Code"/>
                <a:ea typeface="Fira Code"/>
                <a:cs typeface="Fira Code"/>
                <a:sym typeface="Fira Code"/>
              </a:rPr>
              <a:t>={</a:t>
            </a:r>
            <a:r>
              <a:rPr lang="en-US" sz="1600">
                <a:solidFill>
                  <a:srgbClr val="F8F8F2"/>
                </a:solidFill>
                <a:highlight>
                  <a:srgbClr val="272822"/>
                </a:highlight>
                <a:latin typeface="Fira Code"/>
                <a:ea typeface="Fira Code"/>
                <a:cs typeface="Fira Code"/>
                <a:sym typeface="Fira Code"/>
              </a:rPr>
              <a:t>data</a:t>
            </a:r>
            <a:r>
              <a:rPr lang="en-US" sz="1600">
                <a:solidFill>
                  <a:srgbClr val="F92672"/>
                </a:solidFill>
                <a:highlight>
                  <a:srgbClr val="272822"/>
                </a:highlight>
                <a:latin typeface="Fira Code"/>
                <a:ea typeface="Fira Code"/>
                <a:cs typeface="Fira Code"/>
                <a:sym typeface="Fira Code"/>
              </a:rPr>
              <a:t>}</a:t>
            </a:r>
            <a:r>
              <a:rPr lang="en-US" sz="1600">
                <a:solidFill>
                  <a:srgbClr val="F8F8F2"/>
                </a:solidFill>
                <a:highlight>
                  <a:srgbClr val="272822"/>
                </a:highlight>
                <a:latin typeface="Fira Code"/>
                <a:ea typeface="Fira Code"/>
                <a:cs typeface="Fira Code"/>
                <a:sym typeface="Fira Code"/>
              </a:rPr>
              <a:t> /&gt;;</a:t>
            </a:r>
            <a:endParaRPr sz="1600">
              <a:solidFill>
                <a:srgbClr val="F8F8F2"/>
              </a:solidFill>
              <a:highlight>
                <a:srgbClr val="272822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8F8F2"/>
                </a:solidFill>
                <a:highlight>
                  <a:srgbClr val="272822"/>
                </a:highlight>
                <a:latin typeface="Fira Code"/>
                <a:ea typeface="Fira Code"/>
                <a:cs typeface="Fira Code"/>
                <a:sym typeface="Fira Code"/>
              </a:rPr>
              <a:t>}</a:t>
            </a:r>
            <a:endParaRPr sz="1600">
              <a:solidFill>
                <a:srgbClr val="F8F8F2"/>
              </a:solidFill>
              <a:highlight>
                <a:srgbClr val="272822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i="1">
                <a:solidFill>
                  <a:srgbClr val="66D9EF"/>
                </a:solidFill>
                <a:highlight>
                  <a:srgbClr val="272822"/>
                </a:highlight>
                <a:latin typeface="Fira Code"/>
                <a:ea typeface="Fira Code"/>
                <a:cs typeface="Fira Code"/>
                <a:sym typeface="Fira Code"/>
              </a:rPr>
              <a:t>function</a:t>
            </a:r>
            <a:r>
              <a:rPr lang="en-US" sz="1600">
                <a:solidFill>
                  <a:srgbClr val="F8F8F2"/>
                </a:solidFill>
                <a:highlight>
                  <a:srgbClr val="272822"/>
                </a:highlight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600">
                <a:solidFill>
                  <a:srgbClr val="A6E22E"/>
                </a:solidFill>
                <a:highlight>
                  <a:srgbClr val="272822"/>
                </a:highlight>
                <a:latin typeface="Fira Code"/>
                <a:ea typeface="Fira Code"/>
                <a:cs typeface="Fira Code"/>
                <a:sym typeface="Fira Code"/>
              </a:rPr>
              <a:t>Child</a:t>
            </a:r>
            <a:r>
              <a:rPr lang="en-US" sz="1600">
                <a:solidFill>
                  <a:srgbClr val="F8F8F2"/>
                </a:solidFill>
                <a:highlight>
                  <a:srgbClr val="272822"/>
                </a:highlight>
                <a:latin typeface="Fira Code"/>
                <a:ea typeface="Fira Code"/>
                <a:cs typeface="Fira Code"/>
                <a:sym typeface="Fira Code"/>
              </a:rPr>
              <a:t>({ </a:t>
            </a:r>
            <a:r>
              <a:rPr lang="en-US" sz="1600" i="1">
                <a:solidFill>
                  <a:srgbClr val="FD971F"/>
                </a:solidFill>
                <a:highlight>
                  <a:srgbClr val="272822"/>
                </a:highlight>
                <a:latin typeface="Fira Code"/>
                <a:ea typeface="Fira Code"/>
                <a:cs typeface="Fira Code"/>
                <a:sym typeface="Fira Code"/>
              </a:rPr>
              <a:t>data</a:t>
            </a:r>
            <a:r>
              <a:rPr lang="en-US" sz="1600">
                <a:solidFill>
                  <a:srgbClr val="F8F8F2"/>
                </a:solidFill>
                <a:highlight>
                  <a:srgbClr val="272822"/>
                </a:highlight>
                <a:latin typeface="Fira Code"/>
                <a:ea typeface="Fira Code"/>
                <a:cs typeface="Fira Code"/>
                <a:sym typeface="Fira Code"/>
              </a:rPr>
              <a:t> }) {</a:t>
            </a:r>
            <a:endParaRPr sz="1600">
              <a:solidFill>
                <a:srgbClr val="F8F8F2"/>
              </a:solidFill>
              <a:highlight>
                <a:srgbClr val="272822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8F8F2"/>
                </a:solidFill>
                <a:highlight>
                  <a:srgbClr val="272822"/>
                </a:highlight>
                <a:latin typeface="Fira Code"/>
                <a:ea typeface="Fira Code"/>
                <a:cs typeface="Fira Code"/>
                <a:sym typeface="Fira Code"/>
              </a:rPr>
              <a:t>  </a:t>
            </a:r>
            <a:r>
              <a:rPr lang="en-US" sz="1600">
                <a:solidFill>
                  <a:srgbClr val="88846F"/>
                </a:solidFill>
                <a:highlight>
                  <a:srgbClr val="272822"/>
                </a:highlight>
                <a:latin typeface="Fira Code"/>
                <a:ea typeface="Fira Code"/>
                <a:cs typeface="Fira Code"/>
                <a:sym typeface="Fira Code"/>
              </a:rPr>
              <a:t>// ...</a:t>
            </a:r>
            <a:endParaRPr sz="1600">
              <a:solidFill>
                <a:srgbClr val="88846F"/>
              </a:solidFill>
              <a:highlight>
                <a:srgbClr val="272822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8F8F2"/>
                </a:solidFill>
                <a:highlight>
                  <a:srgbClr val="272822"/>
                </a:highlight>
                <a:latin typeface="Fira Code"/>
                <a:ea typeface="Fira Code"/>
                <a:cs typeface="Fira Code"/>
                <a:sym typeface="Fira Code"/>
              </a:rPr>
              <a:t>}</a:t>
            </a:r>
            <a:endParaRPr sz="1600" i="1">
              <a:solidFill>
                <a:srgbClr val="66D9EF"/>
              </a:solidFill>
              <a:highlight>
                <a:schemeClr val="dk1"/>
              </a:highlight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52" name="Google Shape;452;g24b5433a55d_0_109"/>
          <p:cNvSpPr txBox="1"/>
          <p:nvPr/>
        </p:nvSpPr>
        <p:spPr>
          <a:xfrm>
            <a:off x="1267625" y="4970000"/>
            <a:ext cx="9915300" cy="15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Whenever you try to </a:t>
            </a:r>
            <a:r>
              <a:rPr lang="en-US" sz="20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synchronize state variables</a:t>
            </a:r>
            <a:r>
              <a:rPr lang="en-US" sz="2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in different components:</a:t>
            </a:r>
            <a:endParaRPr sz="2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Consider </a:t>
            </a:r>
            <a:r>
              <a:rPr lang="en-US" sz="20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lifting state up.</a:t>
            </a:r>
            <a:endParaRPr sz="2000" b="1" i="0" u="none" strike="noStrike" cap="non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685800" marR="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685800" marR="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		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3" name="Google Shape;453;g24b5433a55d_0_109"/>
          <p:cNvSpPr/>
          <p:nvPr/>
        </p:nvSpPr>
        <p:spPr>
          <a:xfrm>
            <a:off x="497833" y="5071936"/>
            <a:ext cx="579420" cy="35181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4727" y="19142"/>
                </a:moveTo>
                <a:lnTo>
                  <a:pt x="14727" y="12960"/>
                </a:lnTo>
                <a:lnTo>
                  <a:pt x="1964" y="12960"/>
                </a:lnTo>
                <a:cubicBezTo>
                  <a:pt x="1421" y="12960"/>
                  <a:pt x="982" y="12316"/>
                  <a:pt x="982" y="11520"/>
                </a:cubicBezTo>
                <a:lnTo>
                  <a:pt x="982" y="10080"/>
                </a:lnTo>
                <a:cubicBezTo>
                  <a:pt x="982" y="9285"/>
                  <a:pt x="1421" y="8640"/>
                  <a:pt x="1964" y="8640"/>
                </a:cubicBezTo>
                <a:lnTo>
                  <a:pt x="14727" y="8640"/>
                </a:lnTo>
                <a:lnTo>
                  <a:pt x="14727" y="2458"/>
                </a:lnTo>
                <a:lnTo>
                  <a:pt x="20415" y="10800"/>
                </a:lnTo>
                <a:cubicBezTo>
                  <a:pt x="20415" y="10800"/>
                  <a:pt x="14727" y="19142"/>
                  <a:pt x="14727" y="19142"/>
                </a:cubicBezTo>
                <a:close/>
                <a:moveTo>
                  <a:pt x="21456" y="10291"/>
                </a:moveTo>
                <a:lnTo>
                  <a:pt x="14584" y="212"/>
                </a:lnTo>
                <a:cubicBezTo>
                  <a:pt x="14495" y="81"/>
                  <a:pt x="14372" y="0"/>
                  <a:pt x="14236" y="0"/>
                </a:cubicBezTo>
                <a:cubicBezTo>
                  <a:pt x="13965" y="0"/>
                  <a:pt x="13745" y="322"/>
                  <a:pt x="13745" y="720"/>
                </a:cubicBezTo>
                <a:lnTo>
                  <a:pt x="13745" y="7200"/>
                </a:lnTo>
                <a:lnTo>
                  <a:pt x="1964" y="7200"/>
                </a:lnTo>
                <a:cubicBezTo>
                  <a:pt x="879" y="7200"/>
                  <a:pt x="0" y="8490"/>
                  <a:pt x="0" y="10080"/>
                </a:cubicBezTo>
                <a:lnTo>
                  <a:pt x="0" y="11520"/>
                </a:lnTo>
                <a:cubicBezTo>
                  <a:pt x="0" y="13110"/>
                  <a:pt x="879" y="14400"/>
                  <a:pt x="1964" y="14400"/>
                </a:cubicBezTo>
                <a:lnTo>
                  <a:pt x="13745" y="14400"/>
                </a:lnTo>
                <a:lnTo>
                  <a:pt x="13745" y="20880"/>
                </a:lnTo>
                <a:cubicBezTo>
                  <a:pt x="13745" y="21278"/>
                  <a:pt x="13965" y="21600"/>
                  <a:pt x="14236" y="21600"/>
                </a:cubicBezTo>
                <a:cubicBezTo>
                  <a:pt x="14372" y="21600"/>
                  <a:pt x="14495" y="21520"/>
                  <a:pt x="14583" y="21389"/>
                </a:cubicBezTo>
                <a:lnTo>
                  <a:pt x="21456" y="11310"/>
                </a:lnTo>
                <a:cubicBezTo>
                  <a:pt x="21545" y="11180"/>
                  <a:pt x="21600" y="11000"/>
                  <a:pt x="21600" y="10800"/>
                </a:cubicBezTo>
                <a:cubicBezTo>
                  <a:pt x="21600" y="10601"/>
                  <a:pt x="21545" y="10421"/>
                  <a:pt x="21456" y="10291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24b5433a55d_0_117"/>
          <p:cNvSpPr txBox="1">
            <a:spLocks noGrp="1"/>
          </p:cNvSpPr>
          <p:nvPr>
            <p:ph type="title"/>
          </p:nvPr>
        </p:nvSpPr>
        <p:spPr>
          <a:xfrm>
            <a:off x="497817" y="423071"/>
            <a:ext cx="5365200" cy="6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sz="3600"/>
              <a:t>Best practices for hooks</a:t>
            </a:r>
            <a:endParaRPr/>
          </a:p>
        </p:txBody>
      </p:sp>
      <p:sp>
        <p:nvSpPr>
          <p:cNvPr id="459" name="Google Shape;459;g24b5433a55d_0_117"/>
          <p:cNvSpPr txBox="1">
            <a:spLocks noGrp="1"/>
          </p:cNvSpPr>
          <p:nvPr>
            <p:ph type="body" idx="1"/>
          </p:nvPr>
        </p:nvSpPr>
        <p:spPr>
          <a:xfrm>
            <a:off x="497818" y="1109775"/>
            <a:ext cx="8237400" cy="8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sz="2000" b="1"/>
              <a:t>Example:</a:t>
            </a:r>
            <a:endParaRPr sz="2000" b="1" i="0" u="none" strike="noStrike" cap="none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60" name="Google Shape;460;g24b5433a55d_0_117"/>
          <p:cNvSpPr txBox="1"/>
          <p:nvPr/>
        </p:nvSpPr>
        <p:spPr>
          <a:xfrm>
            <a:off x="497825" y="1607600"/>
            <a:ext cx="11128500" cy="4776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i="1">
                <a:solidFill>
                  <a:srgbClr val="66D9EF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function</a:t>
            </a:r>
            <a:r>
              <a:rPr lang="en-US" sz="1600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600">
                <a:solidFill>
                  <a:srgbClr val="A6E22E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SearchResults</a:t>
            </a:r>
            <a:r>
              <a:rPr lang="en-US" sz="1600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({ </a:t>
            </a:r>
            <a:r>
              <a:rPr lang="en-US" sz="1600" i="1">
                <a:solidFill>
                  <a:srgbClr val="FD971F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query</a:t>
            </a:r>
            <a:r>
              <a:rPr lang="en-US" sz="1600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}) {</a:t>
            </a:r>
            <a:endParaRPr sz="1600">
              <a:solidFill>
                <a:srgbClr val="F8F8F2"/>
              </a:solidFill>
              <a:highlight>
                <a:schemeClr val="dk1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 </a:t>
            </a:r>
            <a:r>
              <a:rPr lang="en-US" sz="1600" i="1">
                <a:solidFill>
                  <a:srgbClr val="66D9EF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const</a:t>
            </a:r>
            <a:r>
              <a:rPr lang="en-US" sz="1600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[results, setResults] </a:t>
            </a:r>
            <a:r>
              <a:rPr lang="en-US" sz="1600">
                <a:solidFill>
                  <a:srgbClr val="F9267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=</a:t>
            </a:r>
            <a:r>
              <a:rPr lang="en-US" sz="1600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600">
                <a:solidFill>
                  <a:srgbClr val="A6E22E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useState</a:t>
            </a:r>
            <a:r>
              <a:rPr lang="en-US" sz="1600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([]);</a:t>
            </a:r>
            <a:endParaRPr sz="1600">
              <a:solidFill>
                <a:srgbClr val="F8F8F2"/>
              </a:solidFill>
              <a:highlight>
                <a:schemeClr val="dk1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 </a:t>
            </a:r>
            <a:r>
              <a:rPr lang="en-US" sz="1600" i="1">
                <a:solidFill>
                  <a:srgbClr val="66D9EF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const</a:t>
            </a:r>
            <a:r>
              <a:rPr lang="en-US" sz="1600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[page, setPage] </a:t>
            </a:r>
            <a:r>
              <a:rPr lang="en-US" sz="1600">
                <a:solidFill>
                  <a:srgbClr val="F9267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=</a:t>
            </a:r>
            <a:r>
              <a:rPr lang="en-US" sz="1600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600">
                <a:solidFill>
                  <a:srgbClr val="A6E22E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useState</a:t>
            </a:r>
            <a:r>
              <a:rPr lang="en-US" sz="1600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(</a:t>
            </a:r>
            <a:r>
              <a:rPr lang="en-US" sz="1600">
                <a:solidFill>
                  <a:srgbClr val="AE81FF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1</a:t>
            </a:r>
            <a:r>
              <a:rPr lang="en-US" sz="1600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);</a:t>
            </a:r>
            <a:endParaRPr sz="1600">
              <a:solidFill>
                <a:srgbClr val="F8F8F2"/>
              </a:solidFill>
              <a:highlight>
                <a:schemeClr val="dk1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 </a:t>
            </a:r>
            <a:r>
              <a:rPr lang="en-US" sz="1600">
                <a:solidFill>
                  <a:srgbClr val="A6E22E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useEffect</a:t>
            </a:r>
            <a:r>
              <a:rPr lang="en-US" sz="1600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(() </a:t>
            </a:r>
            <a:r>
              <a:rPr lang="en-US" sz="1600" i="1">
                <a:solidFill>
                  <a:srgbClr val="66D9EF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=&gt;</a:t>
            </a:r>
            <a:r>
              <a:rPr lang="en-US" sz="1600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{</a:t>
            </a:r>
            <a:endParaRPr sz="1600">
              <a:solidFill>
                <a:srgbClr val="88846F"/>
              </a:solidFill>
              <a:highlight>
                <a:schemeClr val="dk1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   </a:t>
            </a:r>
            <a:r>
              <a:rPr lang="en-US" sz="1600">
                <a:solidFill>
                  <a:srgbClr val="A6E22E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fetchResults</a:t>
            </a:r>
            <a:r>
              <a:rPr lang="en-US" sz="1600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(</a:t>
            </a:r>
            <a:r>
              <a:rPr lang="en-US" sz="1600" i="1">
                <a:solidFill>
                  <a:srgbClr val="FD971F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query</a:t>
            </a:r>
            <a:r>
              <a:rPr lang="en-US" sz="1600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, page).</a:t>
            </a:r>
            <a:r>
              <a:rPr lang="en-US" sz="1600">
                <a:solidFill>
                  <a:srgbClr val="A6E22E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then</a:t>
            </a:r>
            <a:r>
              <a:rPr lang="en-US" sz="1600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(</a:t>
            </a:r>
            <a:r>
              <a:rPr lang="en-US" sz="1600" i="1">
                <a:solidFill>
                  <a:srgbClr val="FD971F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json</a:t>
            </a:r>
            <a:r>
              <a:rPr lang="en-US" sz="1600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600" i="1">
                <a:solidFill>
                  <a:srgbClr val="66D9EF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=&gt;</a:t>
            </a:r>
            <a:r>
              <a:rPr lang="en-US" sz="1600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{</a:t>
            </a:r>
            <a:endParaRPr sz="1600">
              <a:solidFill>
                <a:srgbClr val="F8F8F2"/>
              </a:solidFill>
              <a:highlight>
                <a:schemeClr val="dk1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     </a:t>
            </a:r>
            <a:r>
              <a:rPr lang="en-US" sz="1600">
                <a:solidFill>
                  <a:srgbClr val="A6E22E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setResults</a:t>
            </a:r>
            <a:r>
              <a:rPr lang="en-US" sz="1600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(</a:t>
            </a:r>
            <a:r>
              <a:rPr lang="en-US" sz="1600" i="1">
                <a:solidFill>
                  <a:srgbClr val="FD971F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json</a:t>
            </a:r>
            <a:r>
              <a:rPr lang="en-US" sz="1600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);</a:t>
            </a:r>
            <a:endParaRPr sz="1600">
              <a:solidFill>
                <a:srgbClr val="F8F8F2"/>
              </a:solidFill>
              <a:highlight>
                <a:schemeClr val="dk1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   });</a:t>
            </a:r>
            <a:endParaRPr sz="1600">
              <a:solidFill>
                <a:srgbClr val="F8F8F2"/>
              </a:solidFill>
              <a:highlight>
                <a:schemeClr val="dk1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 }, [</a:t>
            </a:r>
            <a:r>
              <a:rPr lang="en-US" sz="1600" i="1">
                <a:solidFill>
                  <a:srgbClr val="FD971F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query</a:t>
            </a:r>
            <a:r>
              <a:rPr lang="en-US" sz="1600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, page]);</a:t>
            </a:r>
            <a:endParaRPr sz="1600">
              <a:solidFill>
                <a:srgbClr val="F8F8F2"/>
              </a:solidFill>
              <a:highlight>
                <a:schemeClr val="dk1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F8F8F2"/>
              </a:solidFill>
              <a:highlight>
                <a:schemeClr val="dk1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 </a:t>
            </a:r>
            <a:r>
              <a:rPr lang="en-US" sz="1600" i="1">
                <a:solidFill>
                  <a:srgbClr val="66D9EF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function</a:t>
            </a:r>
            <a:r>
              <a:rPr lang="en-US" sz="1600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600">
                <a:solidFill>
                  <a:srgbClr val="A6E22E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handleNextPageClick</a:t>
            </a:r>
            <a:r>
              <a:rPr lang="en-US" sz="1600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() {</a:t>
            </a:r>
            <a:endParaRPr sz="1600">
              <a:solidFill>
                <a:srgbClr val="F8F8F2"/>
              </a:solidFill>
              <a:highlight>
                <a:schemeClr val="dk1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   </a:t>
            </a:r>
            <a:r>
              <a:rPr lang="en-US" sz="1600">
                <a:solidFill>
                  <a:srgbClr val="A6E22E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setPage</a:t>
            </a:r>
            <a:r>
              <a:rPr lang="en-US" sz="1600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(page </a:t>
            </a:r>
            <a:r>
              <a:rPr lang="en-US" sz="1600">
                <a:solidFill>
                  <a:srgbClr val="F9267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+</a:t>
            </a:r>
            <a:r>
              <a:rPr lang="en-US" sz="1600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600">
                <a:solidFill>
                  <a:srgbClr val="AE81FF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1</a:t>
            </a:r>
            <a:r>
              <a:rPr lang="en-US" sz="1600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);</a:t>
            </a:r>
            <a:endParaRPr sz="1600">
              <a:solidFill>
                <a:srgbClr val="F8F8F2"/>
              </a:solidFill>
              <a:highlight>
                <a:schemeClr val="dk1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 }</a:t>
            </a:r>
            <a:endParaRPr sz="1600">
              <a:solidFill>
                <a:srgbClr val="F8F8F2"/>
              </a:solidFill>
              <a:highlight>
                <a:schemeClr val="dk1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 </a:t>
            </a:r>
            <a:r>
              <a:rPr lang="en-US" sz="1600">
                <a:solidFill>
                  <a:srgbClr val="88846F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// ...</a:t>
            </a:r>
            <a:endParaRPr sz="1600">
              <a:solidFill>
                <a:srgbClr val="88846F"/>
              </a:solidFill>
              <a:highlight>
                <a:schemeClr val="dk1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}</a:t>
            </a:r>
            <a:endParaRPr sz="1600" i="1">
              <a:solidFill>
                <a:srgbClr val="66D9EF"/>
              </a:solidFill>
              <a:highlight>
                <a:schemeClr val="dk1"/>
              </a:highlight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24b5433a55d_0_123"/>
          <p:cNvSpPr txBox="1">
            <a:spLocks noGrp="1"/>
          </p:cNvSpPr>
          <p:nvPr>
            <p:ph type="title"/>
          </p:nvPr>
        </p:nvSpPr>
        <p:spPr>
          <a:xfrm>
            <a:off x="497817" y="423071"/>
            <a:ext cx="5365200" cy="6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sz="3600"/>
              <a:t>Best practices for hooks</a:t>
            </a:r>
            <a:endParaRPr/>
          </a:p>
        </p:txBody>
      </p:sp>
      <p:sp>
        <p:nvSpPr>
          <p:cNvPr id="466" name="Google Shape;466;g24b5433a55d_0_123"/>
          <p:cNvSpPr txBox="1">
            <a:spLocks noGrp="1"/>
          </p:cNvSpPr>
          <p:nvPr>
            <p:ph type="body" idx="1"/>
          </p:nvPr>
        </p:nvSpPr>
        <p:spPr>
          <a:xfrm>
            <a:off x="497818" y="1109775"/>
            <a:ext cx="8237400" cy="8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sz="2000" b="1"/>
              <a:t>Example:</a:t>
            </a:r>
            <a:endParaRPr sz="2000" b="1" i="0" u="none" strike="noStrike" cap="none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67" name="Google Shape;467;g24b5433a55d_0_123"/>
          <p:cNvSpPr txBox="1"/>
          <p:nvPr/>
        </p:nvSpPr>
        <p:spPr>
          <a:xfrm>
            <a:off x="497825" y="1607600"/>
            <a:ext cx="6082200" cy="4776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i="1">
                <a:solidFill>
                  <a:srgbClr val="66D9EF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function</a:t>
            </a:r>
            <a:r>
              <a:rPr lang="en-US" sz="1600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600">
                <a:solidFill>
                  <a:srgbClr val="A6E22E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SearchResults</a:t>
            </a:r>
            <a:r>
              <a:rPr lang="en-US" sz="1600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({ </a:t>
            </a:r>
            <a:r>
              <a:rPr lang="en-US" sz="1600" i="1">
                <a:solidFill>
                  <a:srgbClr val="FD971F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query</a:t>
            </a:r>
            <a:r>
              <a:rPr lang="en-US" sz="1600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}) {</a:t>
            </a:r>
            <a:endParaRPr sz="1600">
              <a:solidFill>
                <a:srgbClr val="F8F8F2"/>
              </a:solidFill>
              <a:highlight>
                <a:schemeClr val="dk1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 </a:t>
            </a:r>
            <a:r>
              <a:rPr lang="en-US" sz="1600" i="1">
                <a:solidFill>
                  <a:srgbClr val="66D9EF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const</a:t>
            </a:r>
            <a:r>
              <a:rPr lang="en-US" sz="1600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[results, setResults] </a:t>
            </a:r>
            <a:r>
              <a:rPr lang="en-US" sz="1600">
                <a:solidFill>
                  <a:srgbClr val="F9267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=</a:t>
            </a:r>
            <a:r>
              <a:rPr lang="en-US" sz="1600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600">
                <a:solidFill>
                  <a:srgbClr val="A6E22E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useState</a:t>
            </a:r>
            <a:r>
              <a:rPr lang="en-US" sz="1600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([]);</a:t>
            </a:r>
            <a:endParaRPr sz="1600">
              <a:solidFill>
                <a:srgbClr val="F8F8F2"/>
              </a:solidFill>
              <a:highlight>
                <a:schemeClr val="dk1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 </a:t>
            </a:r>
            <a:r>
              <a:rPr lang="en-US" sz="1600" i="1">
                <a:solidFill>
                  <a:srgbClr val="66D9EF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const</a:t>
            </a:r>
            <a:r>
              <a:rPr lang="en-US" sz="1600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[page, setPage] </a:t>
            </a:r>
            <a:r>
              <a:rPr lang="en-US" sz="1600">
                <a:solidFill>
                  <a:srgbClr val="F9267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=</a:t>
            </a:r>
            <a:r>
              <a:rPr lang="en-US" sz="1600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600">
                <a:solidFill>
                  <a:srgbClr val="A6E22E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useState</a:t>
            </a:r>
            <a:r>
              <a:rPr lang="en-US" sz="1600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(</a:t>
            </a:r>
            <a:r>
              <a:rPr lang="en-US" sz="1600">
                <a:solidFill>
                  <a:srgbClr val="AE81FF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1</a:t>
            </a:r>
            <a:r>
              <a:rPr lang="en-US" sz="1600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);</a:t>
            </a:r>
            <a:endParaRPr sz="1600">
              <a:solidFill>
                <a:srgbClr val="F8F8F2"/>
              </a:solidFill>
              <a:highlight>
                <a:schemeClr val="dk1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 </a:t>
            </a:r>
            <a:r>
              <a:rPr lang="en-US" sz="1600">
                <a:solidFill>
                  <a:srgbClr val="A6E22E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useEffect</a:t>
            </a:r>
            <a:r>
              <a:rPr lang="en-US" sz="1600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(() </a:t>
            </a:r>
            <a:r>
              <a:rPr lang="en-US" sz="1600" i="1">
                <a:solidFill>
                  <a:srgbClr val="66D9EF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=&gt;</a:t>
            </a:r>
            <a:r>
              <a:rPr lang="en-US" sz="1600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{</a:t>
            </a:r>
            <a:endParaRPr sz="1600">
              <a:solidFill>
                <a:srgbClr val="88846F"/>
              </a:solidFill>
              <a:highlight>
                <a:schemeClr val="dk1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   </a:t>
            </a:r>
            <a:r>
              <a:rPr lang="en-US" sz="1600">
                <a:solidFill>
                  <a:srgbClr val="A6E22E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fetchResults</a:t>
            </a:r>
            <a:r>
              <a:rPr lang="en-US" sz="1600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(</a:t>
            </a:r>
            <a:r>
              <a:rPr lang="en-US" sz="1600" i="1">
                <a:solidFill>
                  <a:srgbClr val="FD971F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query</a:t>
            </a:r>
            <a:r>
              <a:rPr lang="en-US" sz="1600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, page).</a:t>
            </a:r>
            <a:r>
              <a:rPr lang="en-US" sz="1600">
                <a:solidFill>
                  <a:srgbClr val="A6E22E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then</a:t>
            </a:r>
            <a:r>
              <a:rPr lang="en-US" sz="1600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(</a:t>
            </a:r>
            <a:r>
              <a:rPr lang="en-US" sz="1600" i="1">
                <a:solidFill>
                  <a:srgbClr val="FD971F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json</a:t>
            </a:r>
            <a:r>
              <a:rPr lang="en-US" sz="1600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600" i="1">
                <a:solidFill>
                  <a:srgbClr val="66D9EF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=&gt;</a:t>
            </a:r>
            <a:r>
              <a:rPr lang="en-US" sz="1600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{</a:t>
            </a:r>
            <a:endParaRPr sz="1600">
              <a:solidFill>
                <a:srgbClr val="F8F8F2"/>
              </a:solidFill>
              <a:highlight>
                <a:schemeClr val="dk1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     </a:t>
            </a:r>
            <a:r>
              <a:rPr lang="en-US" sz="1600">
                <a:solidFill>
                  <a:srgbClr val="A6E22E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setResults</a:t>
            </a:r>
            <a:r>
              <a:rPr lang="en-US" sz="1600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(</a:t>
            </a:r>
            <a:r>
              <a:rPr lang="en-US" sz="1600" i="1">
                <a:solidFill>
                  <a:srgbClr val="FD971F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json</a:t>
            </a:r>
            <a:r>
              <a:rPr lang="en-US" sz="1600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);</a:t>
            </a:r>
            <a:endParaRPr sz="1600">
              <a:solidFill>
                <a:srgbClr val="F8F8F2"/>
              </a:solidFill>
              <a:highlight>
                <a:schemeClr val="dk1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   });</a:t>
            </a:r>
            <a:endParaRPr sz="1600">
              <a:solidFill>
                <a:srgbClr val="F8F8F2"/>
              </a:solidFill>
              <a:highlight>
                <a:schemeClr val="dk1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 }, [</a:t>
            </a:r>
            <a:r>
              <a:rPr lang="en-US" sz="1600" i="1">
                <a:solidFill>
                  <a:srgbClr val="FD971F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query</a:t>
            </a:r>
            <a:r>
              <a:rPr lang="en-US" sz="1600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, page]);</a:t>
            </a:r>
            <a:endParaRPr sz="1600">
              <a:solidFill>
                <a:srgbClr val="F8F8F2"/>
              </a:solidFill>
              <a:highlight>
                <a:schemeClr val="dk1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F8F8F2"/>
              </a:solidFill>
              <a:highlight>
                <a:schemeClr val="dk1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 </a:t>
            </a:r>
            <a:r>
              <a:rPr lang="en-US" sz="1600" i="1">
                <a:solidFill>
                  <a:srgbClr val="66D9EF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function</a:t>
            </a:r>
            <a:r>
              <a:rPr lang="en-US" sz="1600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600">
                <a:solidFill>
                  <a:srgbClr val="A6E22E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handleNextPageClick</a:t>
            </a:r>
            <a:r>
              <a:rPr lang="en-US" sz="1600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() {</a:t>
            </a:r>
            <a:endParaRPr sz="1600">
              <a:solidFill>
                <a:srgbClr val="F8F8F2"/>
              </a:solidFill>
              <a:highlight>
                <a:schemeClr val="dk1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   </a:t>
            </a:r>
            <a:r>
              <a:rPr lang="en-US" sz="1600">
                <a:solidFill>
                  <a:srgbClr val="A6E22E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setPage</a:t>
            </a:r>
            <a:r>
              <a:rPr lang="en-US" sz="1600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(page </a:t>
            </a:r>
            <a:r>
              <a:rPr lang="en-US" sz="1600">
                <a:solidFill>
                  <a:srgbClr val="F9267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+</a:t>
            </a:r>
            <a:r>
              <a:rPr lang="en-US" sz="1600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600">
                <a:solidFill>
                  <a:srgbClr val="AE81FF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1</a:t>
            </a:r>
            <a:r>
              <a:rPr lang="en-US" sz="1600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);</a:t>
            </a:r>
            <a:endParaRPr sz="1600">
              <a:solidFill>
                <a:srgbClr val="F8F8F2"/>
              </a:solidFill>
              <a:highlight>
                <a:schemeClr val="dk1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 }</a:t>
            </a:r>
            <a:endParaRPr sz="1600">
              <a:solidFill>
                <a:srgbClr val="F8F8F2"/>
              </a:solidFill>
              <a:highlight>
                <a:schemeClr val="dk1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 </a:t>
            </a:r>
            <a:r>
              <a:rPr lang="en-US" sz="1600">
                <a:solidFill>
                  <a:srgbClr val="88846F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// ...</a:t>
            </a:r>
            <a:endParaRPr sz="1600">
              <a:solidFill>
                <a:srgbClr val="88846F"/>
              </a:solidFill>
              <a:highlight>
                <a:schemeClr val="dk1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}</a:t>
            </a:r>
            <a:endParaRPr sz="1600" i="1">
              <a:solidFill>
                <a:srgbClr val="66D9EF"/>
              </a:solidFill>
              <a:highlight>
                <a:schemeClr val="dk1"/>
              </a:highlight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68" name="Google Shape;468;g24b5433a55d_0_123"/>
          <p:cNvSpPr txBox="1"/>
          <p:nvPr/>
        </p:nvSpPr>
        <p:spPr>
          <a:xfrm>
            <a:off x="6802425" y="1607600"/>
            <a:ext cx="4718100" cy="34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"/>
              <a:buChar char="●"/>
            </a:pPr>
            <a:r>
              <a:rPr lang="en-US" sz="2000">
                <a:solidFill>
                  <a:srgbClr val="23272F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Imagine you type "cat". Then the query will change from "c", to "ca", "cat”.</a:t>
            </a:r>
            <a:endParaRPr sz="2000">
              <a:solidFill>
                <a:srgbClr val="00B0F0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"/>
              <a:buChar char="○"/>
            </a:pPr>
            <a:r>
              <a:rPr lang="en-US" sz="2000">
                <a:solidFill>
                  <a:srgbClr val="23272F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Search “c”: returns after 100ms</a:t>
            </a:r>
            <a:endParaRPr sz="2000">
              <a:solidFill>
                <a:srgbClr val="23272F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Clr>
                <a:srgbClr val="23272F"/>
              </a:buClr>
              <a:buSzPts val="2000"/>
              <a:buFont typeface="Lato"/>
              <a:buChar char="○"/>
            </a:pPr>
            <a:r>
              <a:rPr lang="en-US" sz="2000">
                <a:solidFill>
                  <a:srgbClr val="23272F"/>
                </a:solidFill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Search “ca”: returns after 300ms</a:t>
            </a:r>
            <a:endParaRPr sz="2000">
              <a:solidFill>
                <a:srgbClr val="23272F"/>
              </a:solidFill>
              <a:highlight>
                <a:schemeClr val="lt1"/>
              </a:highlight>
              <a:latin typeface="Lato"/>
              <a:ea typeface="Lato"/>
              <a:cs typeface="Lato"/>
              <a:sym typeface="Lato"/>
            </a:endParaRPr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Clr>
                <a:srgbClr val="23272F"/>
              </a:buClr>
              <a:buSzPts val="2000"/>
              <a:buFont typeface="Lato"/>
              <a:buChar char="○"/>
            </a:pPr>
            <a:r>
              <a:rPr lang="en-US" sz="2000">
                <a:solidFill>
                  <a:srgbClr val="23272F"/>
                </a:solidFill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Search “cat”: returns after 250ms</a:t>
            </a:r>
            <a:endParaRPr sz="2000">
              <a:solidFill>
                <a:srgbClr val="23272F"/>
              </a:solidFill>
              <a:highlight>
                <a:schemeClr val="lt1"/>
              </a:highlight>
              <a:latin typeface="Lato"/>
              <a:ea typeface="Lato"/>
              <a:cs typeface="Lato"/>
              <a:sym typeface="Lato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23272F"/>
              </a:buClr>
              <a:buSzPts val="2000"/>
              <a:buFont typeface="Lato"/>
              <a:buChar char="●"/>
            </a:pPr>
            <a:r>
              <a:rPr lang="en-US" sz="2000">
                <a:solidFill>
                  <a:srgbClr val="23272F"/>
                </a:solidFill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Save result of search “ca” </a:t>
            </a:r>
            <a:endParaRPr sz="2000">
              <a:solidFill>
                <a:srgbClr val="23272F"/>
              </a:solidFill>
              <a:highlight>
                <a:schemeClr val="lt1"/>
              </a:highlight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23272F"/>
                </a:solidFill>
                <a:highlight>
                  <a:schemeClr val="lt1"/>
                </a:highlight>
                <a:latin typeface="Lato"/>
                <a:ea typeface="Lato"/>
                <a:cs typeface="Lato"/>
                <a:sym typeface="Lato"/>
              </a:rPr>
              <a:t>=&gt; Display wrong result</a:t>
            </a:r>
            <a:endParaRPr sz="2000">
              <a:solidFill>
                <a:srgbClr val="23272F"/>
              </a:solidFill>
              <a:highlight>
                <a:schemeClr val="lt1"/>
              </a:highlight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23272F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23272F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23272F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23272F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marL="685800" marR="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000" i="0" u="none" strike="noStrike" cap="non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685800" marR="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000" i="0" u="none" strike="noStrike" cap="non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00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		</a:t>
            </a:r>
            <a:endParaRPr sz="140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4"/>
          <p:cNvSpPr txBox="1">
            <a:spLocks noGrp="1"/>
          </p:cNvSpPr>
          <p:nvPr>
            <p:ph type="body" idx="1"/>
          </p:nvPr>
        </p:nvSpPr>
        <p:spPr>
          <a:xfrm>
            <a:off x="912832" y="5212014"/>
            <a:ext cx="4652494" cy="594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rPr lang="en-US"/>
              <a:t>Class component</a:t>
            </a:r>
            <a:endParaRPr/>
          </a:p>
        </p:txBody>
      </p:sp>
      <p:sp>
        <p:nvSpPr>
          <p:cNvPr id="149" name="Google Shape;149;p4"/>
          <p:cNvSpPr txBox="1">
            <a:spLocks noGrp="1"/>
          </p:cNvSpPr>
          <p:nvPr>
            <p:ph type="body" idx="2"/>
          </p:nvPr>
        </p:nvSpPr>
        <p:spPr>
          <a:xfrm>
            <a:off x="6647205" y="5212014"/>
            <a:ext cx="4652494" cy="594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rPr lang="en-US" dirty="0"/>
              <a:t>Function component</a:t>
            </a:r>
            <a:endParaRPr dirty="0"/>
          </a:p>
        </p:txBody>
      </p:sp>
      <p:sp>
        <p:nvSpPr>
          <p:cNvPr id="150" name="Google Shape;150;p4"/>
          <p:cNvSpPr txBox="1">
            <a:spLocks noGrp="1"/>
          </p:cNvSpPr>
          <p:nvPr>
            <p:ph type="title"/>
          </p:nvPr>
        </p:nvSpPr>
        <p:spPr>
          <a:xfrm>
            <a:off x="565168" y="423071"/>
            <a:ext cx="4660884" cy="686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3600"/>
              <a:t>Overview</a:t>
            </a:r>
            <a:endParaRPr sz="3600"/>
          </a:p>
        </p:txBody>
      </p:sp>
      <p:pic>
        <p:nvPicPr>
          <p:cNvPr id="151" name="Google Shape;151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07762" y="1243546"/>
            <a:ext cx="3452510" cy="37210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47205" y="1243546"/>
            <a:ext cx="4690837" cy="29644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24b5433a55d_0_130"/>
          <p:cNvSpPr txBox="1">
            <a:spLocks noGrp="1"/>
          </p:cNvSpPr>
          <p:nvPr>
            <p:ph type="title"/>
          </p:nvPr>
        </p:nvSpPr>
        <p:spPr>
          <a:xfrm>
            <a:off x="408892" y="211896"/>
            <a:ext cx="5365200" cy="6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sz="3600"/>
              <a:t>Best practices for hooks</a:t>
            </a:r>
            <a:endParaRPr/>
          </a:p>
        </p:txBody>
      </p:sp>
      <p:sp>
        <p:nvSpPr>
          <p:cNvPr id="474" name="Google Shape;474;g24b5433a55d_0_130"/>
          <p:cNvSpPr txBox="1">
            <a:spLocks noGrp="1"/>
          </p:cNvSpPr>
          <p:nvPr>
            <p:ph type="body" idx="1"/>
          </p:nvPr>
        </p:nvSpPr>
        <p:spPr>
          <a:xfrm>
            <a:off x="5290768" y="720750"/>
            <a:ext cx="8237400" cy="8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sz="2000" b="1"/>
              <a:t>Better:</a:t>
            </a:r>
            <a:endParaRPr sz="2000" b="1" i="0" u="none" strike="noStrike" cap="none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75" name="Google Shape;475;g24b5433a55d_0_130"/>
          <p:cNvSpPr txBox="1"/>
          <p:nvPr/>
        </p:nvSpPr>
        <p:spPr>
          <a:xfrm>
            <a:off x="5401925" y="1163025"/>
            <a:ext cx="6524400" cy="5610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>
                <a:solidFill>
                  <a:srgbClr val="66D9EF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function</a:t>
            </a:r>
            <a:r>
              <a:rPr lang="en-US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>
                <a:solidFill>
                  <a:srgbClr val="A6E22E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SearchResults</a:t>
            </a:r>
            <a:r>
              <a:rPr lang="en-US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({ </a:t>
            </a:r>
            <a:r>
              <a:rPr lang="en-US" i="1">
                <a:solidFill>
                  <a:srgbClr val="FD971F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query</a:t>
            </a:r>
            <a:r>
              <a:rPr lang="en-US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}) {</a:t>
            </a:r>
            <a:endParaRPr>
              <a:solidFill>
                <a:srgbClr val="F8F8F2"/>
              </a:solidFill>
              <a:highlight>
                <a:schemeClr val="dk1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 </a:t>
            </a:r>
            <a:r>
              <a:rPr lang="en-US" i="1">
                <a:solidFill>
                  <a:srgbClr val="66D9EF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const</a:t>
            </a:r>
            <a:r>
              <a:rPr lang="en-US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[results, setResults] </a:t>
            </a:r>
            <a:r>
              <a:rPr lang="en-US">
                <a:solidFill>
                  <a:srgbClr val="F9267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=</a:t>
            </a:r>
            <a:r>
              <a:rPr lang="en-US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>
                <a:solidFill>
                  <a:srgbClr val="A6E22E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useState</a:t>
            </a:r>
            <a:r>
              <a:rPr lang="en-US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([]);</a:t>
            </a:r>
            <a:endParaRPr>
              <a:solidFill>
                <a:srgbClr val="F8F8F2"/>
              </a:solidFill>
              <a:highlight>
                <a:schemeClr val="dk1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 </a:t>
            </a:r>
            <a:r>
              <a:rPr lang="en-US" i="1">
                <a:solidFill>
                  <a:srgbClr val="66D9EF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const</a:t>
            </a:r>
            <a:r>
              <a:rPr lang="en-US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[page, setPage] </a:t>
            </a:r>
            <a:r>
              <a:rPr lang="en-US">
                <a:solidFill>
                  <a:srgbClr val="F9267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=</a:t>
            </a:r>
            <a:r>
              <a:rPr lang="en-US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>
                <a:solidFill>
                  <a:srgbClr val="A6E22E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useState</a:t>
            </a:r>
            <a:r>
              <a:rPr lang="en-US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(</a:t>
            </a:r>
            <a:r>
              <a:rPr lang="en-US">
                <a:solidFill>
                  <a:srgbClr val="AE81FF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1</a:t>
            </a:r>
            <a:r>
              <a:rPr lang="en-US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);</a:t>
            </a:r>
            <a:endParaRPr>
              <a:solidFill>
                <a:srgbClr val="F8F8F2"/>
              </a:solidFill>
              <a:highlight>
                <a:schemeClr val="dk1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 </a:t>
            </a:r>
            <a:r>
              <a:rPr lang="en-US">
                <a:solidFill>
                  <a:srgbClr val="A6E22E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useEffect</a:t>
            </a:r>
            <a:r>
              <a:rPr lang="en-US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(() </a:t>
            </a:r>
            <a:r>
              <a:rPr lang="en-US" i="1">
                <a:solidFill>
                  <a:srgbClr val="66D9EF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=&gt;</a:t>
            </a:r>
            <a:r>
              <a:rPr lang="en-US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{</a:t>
            </a:r>
            <a:endParaRPr>
              <a:solidFill>
                <a:srgbClr val="F8F8F2"/>
              </a:solidFill>
              <a:highlight>
                <a:schemeClr val="dk1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   </a:t>
            </a:r>
            <a:r>
              <a:rPr lang="en-US" i="1">
                <a:solidFill>
                  <a:srgbClr val="66D9EF"/>
                </a:solidFill>
                <a:highlight>
                  <a:srgbClr val="434343"/>
                </a:highlight>
                <a:latin typeface="Fira Code"/>
                <a:ea typeface="Fira Code"/>
                <a:cs typeface="Fira Code"/>
                <a:sym typeface="Fira Code"/>
              </a:rPr>
              <a:t>let</a:t>
            </a:r>
            <a:r>
              <a:rPr lang="en-US">
                <a:solidFill>
                  <a:srgbClr val="F8F8F2"/>
                </a:solidFill>
                <a:highlight>
                  <a:srgbClr val="434343"/>
                </a:highlight>
                <a:latin typeface="Fira Code"/>
                <a:ea typeface="Fira Code"/>
                <a:cs typeface="Fira Code"/>
                <a:sym typeface="Fira Code"/>
              </a:rPr>
              <a:t> ignore </a:t>
            </a:r>
            <a:r>
              <a:rPr lang="en-US">
                <a:solidFill>
                  <a:srgbClr val="F92672"/>
                </a:solidFill>
                <a:highlight>
                  <a:srgbClr val="434343"/>
                </a:highlight>
                <a:latin typeface="Fira Code"/>
                <a:ea typeface="Fira Code"/>
                <a:cs typeface="Fira Code"/>
                <a:sym typeface="Fira Code"/>
              </a:rPr>
              <a:t>=</a:t>
            </a:r>
            <a:r>
              <a:rPr lang="en-US">
                <a:solidFill>
                  <a:srgbClr val="F8F8F2"/>
                </a:solidFill>
                <a:highlight>
                  <a:srgbClr val="434343"/>
                </a:highlight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>
                <a:solidFill>
                  <a:srgbClr val="AE81FF"/>
                </a:solidFill>
                <a:highlight>
                  <a:srgbClr val="434343"/>
                </a:highlight>
                <a:latin typeface="Fira Code"/>
                <a:ea typeface="Fira Code"/>
                <a:cs typeface="Fira Code"/>
                <a:sym typeface="Fira Code"/>
              </a:rPr>
              <a:t>false</a:t>
            </a:r>
            <a:r>
              <a:rPr lang="en-US">
                <a:solidFill>
                  <a:srgbClr val="F8F8F2"/>
                </a:solidFill>
                <a:highlight>
                  <a:srgbClr val="434343"/>
                </a:highlight>
                <a:latin typeface="Fira Code"/>
                <a:ea typeface="Fira Code"/>
                <a:cs typeface="Fira Code"/>
                <a:sym typeface="Fira Code"/>
              </a:rPr>
              <a:t>;</a:t>
            </a:r>
            <a:endParaRPr>
              <a:solidFill>
                <a:srgbClr val="F8F8F2"/>
              </a:solidFill>
              <a:highlight>
                <a:srgbClr val="434343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   </a:t>
            </a:r>
            <a:r>
              <a:rPr lang="en-US">
                <a:solidFill>
                  <a:srgbClr val="A6E22E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fetchResults</a:t>
            </a:r>
            <a:r>
              <a:rPr lang="en-US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(</a:t>
            </a:r>
            <a:r>
              <a:rPr lang="en-US" i="1">
                <a:solidFill>
                  <a:srgbClr val="FD971F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query</a:t>
            </a:r>
            <a:r>
              <a:rPr lang="en-US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, page).</a:t>
            </a:r>
            <a:r>
              <a:rPr lang="en-US">
                <a:solidFill>
                  <a:srgbClr val="A6E22E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then</a:t>
            </a:r>
            <a:r>
              <a:rPr lang="en-US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(</a:t>
            </a:r>
            <a:r>
              <a:rPr lang="en-US" i="1">
                <a:solidFill>
                  <a:srgbClr val="FD971F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json</a:t>
            </a:r>
            <a:r>
              <a:rPr lang="en-US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i="1">
                <a:solidFill>
                  <a:srgbClr val="66D9EF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=&gt;</a:t>
            </a:r>
            <a:r>
              <a:rPr lang="en-US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{</a:t>
            </a:r>
            <a:endParaRPr>
              <a:solidFill>
                <a:srgbClr val="F8F8F2"/>
              </a:solidFill>
              <a:highlight>
                <a:schemeClr val="dk1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    </a:t>
            </a:r>
            <a:r>
              <a:rPr lang="en-US">
                <a:solidFill>
                  <a:srgbClr val="F8F8F2"/>
                </a:solidFill>
                <a:highlight>
                  <a:srgbClr val="434343"/>
                </a:highlight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>
                <a:solidFill>
                  <a:srgbClr val="F92672"/>
                </a:solidFill>
                <a:highlight>
                  <a:srgbClr val="434343"/>
                </a:highlight>
                <a:latin typeface="Fira Code"/>
                <a:ea typeface="Fira Code"/>
                <a:cs typeface="Fira Code"/>
                <a:sym typeface="Fira Code"/>
              </a:rPr>
              <a:t>if</a:t>
            </a:r>
            <a:r>
              <a:rPr lang="en-US">
                <a:solidFill>
                  <a:srgbClr val="F8F8F2"/>
                </a:solidFill>
                <a:highlight>
                  <a:srgbClr val="434343"/>
                </a:highlight>
                <a:latin typeface="Fira Code"/>
                <a:ea typeface="Fira Code"/>
                <a:cs typeface="Fira Code"/>
                <a:sym typeface="Fira Code"/>
              </a:rPr>
              <a:t> (</a:t>
            </a:r>
            <a:r>
              <a:rPr lang="en-US">
                <a:solidFill>
                  <a:srgbClr val="F92672"/>
                </a:solidFill>
                <a:highlight>
                  <a:srgbClr val="434343"/>
                </a:highlight>
                <a:latin typeface="Fira Code"/>
                <a:ea typeface="Fira Code"/>
                <a:cs typeface="Fira Code"/>
                <a:sym typeface="Fira Code"/>
              </a:rPr>
              <a:t>!</a:t>
            </a:r>
            <a:r>
              <a:rPr lang="en-US">
                <a:solidFill>
                  <a:srgbClr val="F8F8F2"/>
                </a:solidFill>
                <a:highlight>
                  <a:srgbClr val="434343"/>
                </a:highlight>
                <a:latin typeface="Fira Code"/>
                <a:ea typeface="Fira Code"/>
                <a:cs typeface="Fira Code"/>
                <a:sym typeface="Fira Code"/>
              </a:rPr>
              <a:t>ignore) {</a:t>
            </a:r>
            <a:endParaRPr>
              <a:solidFill>
                <a:srgbClr val="F8F8F2"/>
              </a:solidFill>
              <a:highlight>
                <a:srgbClr val="434343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       </a:t>
            </a:r>
            <a:r>
              <a:rPr lang="en-US">
                <a:solidFill>
                  <a:srgbClr val="A6E22E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setResults</a:t>
            </a:r>
            <a:r>
              <a:rPr lang="en-US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(</a:t>
            </a:r>
            <a:r>
              <a:rPr lang="en-US" i="1">
                <a:solidFill>
                  <a:srgbClr val="FD971F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json</a:t>
            </a:r>
            <a:r>
              <a:rPr lang="en-US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);</a:t>
            </a:r>
            <a:endParaRPr>
              <a:solidFill>
                <a:srgbClr val="F8F8F2"/>
              </a:solidFill>
              <a:highlight>
                <a:schemeClr val="dk1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     </a:t>
            </a:r>
            <a:r>
              <a:rPr lang="en-US">
                <a:solidFill>
                  <a:srgbClr val="F8F8F2"/>
                </a:solidFill>
                <a:highlight>
                  <a:srgbClr val="434343"/>
                </a:highlight>
                <a:latin typeface="Fira Code"/>
                <a:ea typeface="Fira Code"/>
                <a:cs typeface="Fira Code"/>
                <a:sym typeface="Fira Code"/>
              </a:rPr>
              <a:t>}</a:t>
            </a:r>
            <a:endParaRPr>
              <a:solidFill>
                <a:srgbClr val="F8F8F2"/>
              </a:solidFill>
              <a:highlight>
                <a:srgbClr val="434343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   });</a:t>
            </a:r>
            <a:endParaRPr>
              <a:solidFill>
                <a:srgbClr val="F8F8F2"/>
              </a:solidFill>
              <a:highlight>
                <a:schemeClr val="dk1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   </a:t>
            </a:r>
            <a:r>
              <a:rPr lang="en-US">
                <a:solidFill>
                  <a:srgbClr val="F92672"/>
                </a:solidFill>
                <a:highlight>
                  <a:srgbClr val="434343"/>
                </a:highlight>
                <a:latin typeface="Fira Code"/>
                <a:ea typeface="Fira Code"/>
                <a:cs typeface="Fira Code"/>
                <a:sym typeface="Fira Code"/>
              </a:rPr>
              <a:t>return</a:t>
            </a:r>
            <a:r>
              <a:rPr lang="en-US">
                <a:solidFill>
                  <a:srgbClr val="F8F8F2"/>
                </a:solidFill>
                <a:highlight>
                  <a:srgbClr val="434343"/>
                </a:highlight>
                <a:latin typeface="Fira Code"/>
                <a:ea typeface="Fira Code"/>
                <a:cs typeface="Fira Code"/>
                <a:sym typeface="Fira Code"/>
              </a:rPr>
              <a:t> () </a:t>
            </a:r>
            <a:r>
              <a:rPr lang="en-US" i="1">
                <a:solidFill>
                  <a:srgbClr val="66D9EF"/>
                </a:solidFill>
                <a:highlight>
                  <a:srgbClr val="434343"/>
                </a:highlight>
                <a:latin typeface="Fira Code"/>
                <a:ea typeface="Fira Code"/>
                <a:cs typeface="Fira Code"/>
                <a:sym typeface="Fira Code"/>
              </a:rPr>
              <a:t>=&gt;</a:t>
            </a:r>
            <a:r>
              <a:rPr lang="en-US">
                <a:solidFill>
                  <a:srgbClr val="F8F8F2"/>
                </a:solidFill>
                <a:highlight>
                  <a:srgbClr val="434343"/>
                </a:highlight>
                <a:latin typeface="Fira Code"/>
                <a:ea typeface="Fira Code"/>
                <a:cs typeface="Fira Code"/>
                <a:sym typeface="Fira Code"/>
              </a:rPr>
              <a:t> {</a:t>
            </a:r>
            <a:endParaRPr>
              <a:solidFill>
                <a:srgbClr val="F8F8F2"/>
              </a:solidFill>
              <a:highlight>
                <a:srgbClr val="434343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8F8F2"/>
                </a:solidFill>
                <a:highlight>
                  <a:srgbClr val="434343"/>
                </a:highlight>
                <a:latin typeface="Fira Code"/>
                <a:ea typeface="Fira Code"/>
                <a:cs typeface="Fira Code"/>
                <a:sym typeface="Fira Code"/>
              </a:rPr>
              <a:t>      ignore </a:t>
            </a:r>
            <a:r>
              <a:rPr lang="en-US">
                <a:solidFill>
                  <a:srgbClr val="F92672"/>
                </a:solidFill>
                <a:highlight>
                  <a:srgbClr val="434343"/>
                </a:highlight>
                <a:latin typeface="Fira Code"/>
                <a:ea typeface="Fira Code"/>
                <a:cs typeface="Fira Code"/>
                <a:sym typeface="Fira Code"/>
              </a:rPr>
              <a:t>=</a:t>
            </a:r>
            <a:r>
              <a:rPr lang="en-US">
                <a:solidFill>
                  <a:srgbClr val="F8F8F2"/>
                </a:solidFill>
                <a:highlight>
                  <a:srgbClr val="434343"/>
                </a:highlight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>
                <a:solidFill>
                  <a:srgbClr val="AE81FF"/>
                </a:solidFill>
                <a:highlight>
                  <a:srgbClr val="434343"/>
                </a:highlight>
                <a:latin typeface="Fira Code"/>
                <a:ea typeface="Fira Code"/>
                <a:cs typeface="Fira Code"/>
                <a:sym typeface="Fira Code"/>
              </a:rPr>
              <a:t>true</a:t>
            </a:r>
            <a:r>
              <a:rPr lang="en-US">
                <a:solidFill>
                  <a:srgbClr val="F8F8F2"/>
                </a:solidFill>
                <a:highlight>
                  <a:srgbClr val="434343"/>
                </a:highlight>
                <a:latin typeface="Fira Code"/>
                <a:ea typeface="Fira Code"/>
                <a:cs typeface="Fira Code"/>
                <a:sym typeface="Fira Code"/>
              </a:rPr>
              <a:t>;</a:t>
            </a:r>
            <a:endParaRPr>
              <a:solidFill>
                <a:srgbClr val="F8F8F2"/>
              </a:solidFill>
              <a:highlight>
                <a:srgbClr val="434343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8F8F2"/>
                </a:solidFill>
                <a:highlight>
                  <a:srgbClr val="434343"/>
                </a:highlight>
                <a:latin typeface="Fira Code"/>
                <a:ea typeface="Fira Code"/>
                <a:cs typeface="Fira Code"/>
                <a:sym typeface="Fira Code"/>
              </a:rPr>
              <a:t>    };</a:t>
            </a:r>
            <a:endParaRPr>
              <a:solidFill>
                <a:srgbClr val="F8F8F2"/>
              </a:solidFill>
              <a:highlight>
                <a:srgbClr val="434343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 }, [</a:t>
            </a:r>
            <a:r>
              <a:rPr lang="en-US" i="1">
                <a:solidFill>
                  <a:srgbClr val="FD971F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query</a:t>
            </a:r>
            <a:r>
              <a:rPr lang="en-US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, page]);</a:t>
            </a:r>
            <a:endParaRPr>
              <a:solidFill>
                <a:srgbClr val="F8F8F2"/>
              </a:solidFill>
              <a:highlight>
                <a:schemeClr val="dk1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 </a:t>
            </a:r>
            <a:r>
              <a:rPr lang="en-US" i="1">
                <a:solidFill>
                  <a:srgbClr val="66D9EF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function</a:t>
            </a:r>
            <a:r>
              <a:rPr lang="en-US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>
                <a:solidFill>
                  <a:srgbClr val="A6E22E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handleNextPageClick</a:t>
            </a:r>
            <a:r>
              <a:rPr lang="en-US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() {</a:t>
            </a:r>
            <a:endParaRPr>
              <a:solidFill>
                <a:srgbClr val="F8F8F2"/>
              </a:solidFill>
              <a:highlight>
                <a:schemeClr val="dk1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   </a:t>
            </a:r>
            <a:r>
              <a:rPr lang="en-US">
                <a:solidFill>
                  <a:srgbClr val="A6E22E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setPage</a:t>
            </a:r>
            <a:r>
              <a:rPr lang="en-US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(page </a:t>
            </a:r>
            <a:r>
              <a:rPr lang="en-US">
                <a:solidFill>
                  <a:srgbClr val="F9267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+</a:t>
            </a:r>
            <a:r>
              <a:rPr lang="en-US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>
                <a:solidFill>
                  <a:srgbClr val="AE81FF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1</a:t>
            </a:r>
            <a:r>
              <a:rPr lang="en-US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);</a:t>
            </a:r>
            <a:endParaRPr>
              <a:solidFill>
                <a:srgbClr val="F8F8F2"/>
              </a:solidFill>
              <a:highlight>
                <a:schemeClr val="dk1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 }</a:t>
            </a:r>
            <a:endParaRPr>
              <a:solidFill>
                <a:srgbClr val="F8F8F2"/>
              </a:solidFill>
              <a:highlight>
                <a:schemeClr val="dk1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 </a:t>
            </a:r>
            <a:r>
              <a:rPr lang="en-US">
                <a:solidFill>
                  <a:srgbClr val="88846F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// ..</a:t>
            </a:r>
            <a:r>
              <a:rPr lang="en-US" sz="1050">
                <a:solidFill>
                  <a:srgbClr val="88846F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.</a:t>
            </a:r>
            <a:endParaRPr sz="1050">
              <a:solidFill>
                <a:srgbClr val="88846F"/>
              </a:solidFill>
              <a:highlight>
                <a:schemeClr val="dk1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}</a:t>
            </a:r>
            <a:endParaRPr sz="1600" i="1">
              <a:solidFill>
                <a:srgbClr val="66D9EF"/>
              </a:solidFill>
              <a:highlight>
                <a:schemeClr val="dk1"/>
              </a:highlight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76" name="Google Shape;476;g24b5433a55d_0_130"/>
          <p:cNvSpPr txBox="1"/>
          <p:nvPr/>
        </p:nvSpPr>
        <p:spPr>
          <a:xfrm>
            <a:off x="408900" y="1218575"/>
            <a:ext cx="4718100" cy="34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"/>
              <a:buChar char="●"/>
            </a:pPr>
            <a:r>
              <a:rPr lang="en-US" sz="2000">
                <a:solidFill>
                  <a:srgbClr val="23272F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To fix the race condition, you need to add </a:t>
            </a:r>
            <a:r>
              <a:rPr lang="en-US" sz="2000" b="1">
                <a:solidFill>
                  <a:srgbClr val="00B0F0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a cleanup function</a:t>
            </a:r>
            <a:r>
              <a:rPr lang="en-US" sz="2000">
                <a:solidFill>
                  <a:srgbClr val="23272F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 to ignore stale responses:</a:t>
            </a:r>
            <a:endParaRPr sz="2000">
              <a:solidFill>
                <a:srgbClr val="23272F"/>
              </a:solidFill>
              <a:highlight>
                <a:schemeClr val="lt1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23272F"/>
              </a:solidFill>
              <a:highlight>
                <a:schemeClr val="lt1"/>
              </a:highlight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23272F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23272F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23272F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23272F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marL="685800" marR="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000" i="0" u="none" strike="noStrike" cap="non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685800" marR="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000" i="0" u="none" strike="noStrike" cap="non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00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		</a:t>
            </a:r>
            <a:endParaRPr sz="140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24b5433a55d_0_144"/>
          <p:cNvSpPr txBox="1">
            <a:spLocks noGrp="1"/>
          </p:cNvSpPr>
          <p:nvPr>
            <p:ph type="title"/>
          </p:nvPr>
        </p:nvSpPr>
        <p:spPr>
          <a:xfrm>
            <a:off x="497817" y="267471"/>
            <a:ext cx="5365200" cy="6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sz="3600"/>
              <a:t>Best practices for hooks</a:t>
            </a:r>
            <a:endParaRPr/>
          </a:p>
        </p:txBody>
      </p:sp>
      <p:sp>
        <p:nvSpPr>
          <p:cNvPr id="482" name="Google Shape;482;g24b5433a55d_0_144"/>
          <p:cNvSpPr txBox="1">
            <a:spLocks noGrp="1"/>
          </p:cNvSpPr>
          <p:nvPr>
            <p:ph type="body" idx="1"/>
          </p:nvPr>
        </p:nvSpPr>
        <p:spPr>
          <a:xfrm>
            <a:off x="497818" y="954175"/>
            <a:ext cx="8237400" cy="8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sz="2500" b="1"/>
              <a:t>Summary</a:t>
            </a:r>
            <a:endParaRPr sz="2500" b="1" i="0" u="none" strike="noStrike" cap="none">
              <a:solidFill>
                <a:schemeClr val="dk2"/>
              </a:solidFill>
            </a:endParaRPr>
          </a:p>
        </p:txBody>
      </p:sp>
      <p:sp>
        <p:nvSpPr>
          <p:cNvPr id="483" name="Google Shape;483;g24b5433a55d_0_144"/>
          <p:cNvSpPr txBox="1"/>
          <p:nvPr/>
        </p:nvSpPr>
        <p:spPr>
          <a:xfrm>
            <a:off x="497825" y="1383450"/>
            <a:ext cx="11895600" cy="50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55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3272F"/>
              </a:buClr>
              <a:buSzPts val="2000"/>
              <a:buFont typeface="Lato"/>
              <a:buChar char="●"/>
            </a:pPr>
            <a:r>
              <a:rPr lang="en-US" sz="2000">
                <a:solidFill>
                  <a:srgbClr val="23272F"/>
                </a:solidFill>
                <a:latin typeface="Lato"/>
                <a:ea typeface="Lato"/>
                <a:cs typeface="Lato"/>
                <a:sym typeface="Lato"/>
              </a:rPr>
              <a:t>Do not need to use </a:t>
            </a:r>
            <a:r>
              <a:rPr lang="en-US" sz="2000" b="1">
                <a:solidFill>
                  <a:srgbClr val="00B0DC"/>
                </a:solidFill>
                <a:latin typeface="Lato"/>
                <a:ea typeface="Lato"/>
                <a:cs typeface="Lato"/>
                <a:sym typeface="Lato"/>
              </a:rPr>
              <a:t>useEffect</a:t>
            </a:r>
            <a:r>
              <a:rPr lang="en-US" sz="2000">
                <a:solidFill>
                  <a:srgbClr val="23272F"/>
                </a:solidFill>
                <a:latin typeface="Lato"/>
                <a:ea typeface="Lato"/>
                <a:cs typeface="Lato"/>
                <a:sym typeface="Lato"/>
              </a:rPr>
              <a:t>: </a:t>
            </a:r>
            <a:endParaRPr sz="2000">
              <a:solidFill>
                <a:srgbClr val="23272F"/>
              </a:solidFill>
              <a:latin typeface="Lato"/>
              <a:ea typeface="Lato"/>
              <a:cs typeface="Lato"/>
              <a:sym typeface="Lato"/>
            </a:endParaRPr>
          </a:p>
          <a:p>
            <a:pPr marL="914400" marR="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3272F"/>
              </a:buClr>
              <a:buSzPts val="1800"/>
              <a:buFont typeface="Lato"/>
              <a:buChar char="○"/>
            </a:pPr>
            <a:r>
              <a:rPr lang="en-US" sz="1800">
                <a:solidFill>
                  <a:srgbClr val="23272F"/>
                </a:solidFill>
                <a:latin typeface="Lato"/>
                <a:ea typeface="Lato"/>
                <a:cs typeface="Lato"/>
                <a:sym typeface="Lato"/>
              </a:rPr>
              <a:t>if you can </a:t>
            </a:r>
            <a:r>
              <a:rPr lang="en-US" sz="1800" b="1">
                <a:solidFill>
                  <a:srgbClr val="23272F"/>
                </a:solidFill>
                <a:latin typeface="Lato"/>
                <a:ea typeface="Lato"/>
                <a:cs typeface="Lato"/>
                <a:sym typeface="Lato"/>
              </a:rPr>
              <a:t>calculate something during render</a:t>
            </a:r>
            <a:endParaRPr sz="1800" b="1">
              <a:solidFill>
                <a:srgbClr val="23272F"/>
              </a:solidFill>
              <a:latin typeface="Lato"/>
              <a:ea typeface="Lato"/>
              <a:cs typeface="Lato"/>
              <a:sym typeface="Lato"/>
            </a:endParaRPr>
          </a:p>
          <a:p>
            <a:pPr marL="91440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3272F"/>
              </a:buClr>
              <a:buSzPts val="1800"/>
              <a:buFont typeface="Lato"/>
              <a:buChar char="○"/>
            </a:pPr>
            <a:r>
              <a:rPr lang="en-US" sz="1800">
                <a:solidFill>
                  <a:srgbClr val="23272F"/>
                </a:solidFill>
                <a:latin typeface="Lato"/>
                <a:ea typeface="Lato"/>
                <a:cs typeface="Lato"/>
                <a:sym typeface="Lato"/>
              </a:rPr>
              <a:t>if you can </a:t>
            </a:r>
            <a:r>
              <a:rPr lang="en-US" sz="1800" b="1">
                <a:solidFill>
                  <a:srgbClr val="23272F"/>
                </a:solidFill>
                <a:latin typeface="Lato"/>
                <a:ea typeface="Lato"/>
                <a:cs typeface="Lato"/>
                <a:sym typeface="Lato"/>
              </a:rPr>
              <a:t>reset all state with a key</a:t>
            </a:r>
            <a:endParaRPr sz="1800" b="1">
              <a:solidFill>
                <a:srgbClr val="23272F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3272F"/>
              </a:buClr>
              <a:buSzPts val="2000"/>
              <a:buFont typeface="Lato"/>
              <a:buChar char="●"/>
            </a:pPr>
            <a:r>
              <a:rPr lang="en-US" sz="2000" b="1">
                <a:solidFill>
                  <a:srgbClr val="00B0F0"/>
                </a:solidFill>
                <a:latin typeface="Lato"/>
                <a:ea typeface="Lato"/>
                <a:cs typeface="Lato"/>
                <a:sym typeface="Lato"/>
              </a:rPr>
              <a:t>useMemo </a:t>
            </a:r>
            <a:r>
              <a:rPr lang="en-US" sz="2000">
                <a:solidFill>
                  <a:srgbClr val="23272F"/>
                </a:solidFill>
                <a:latin typeface="Lato"/>
                <a:ea typeface="Lato"/>
                <a:cs typeface="Lato"/>
                <a:sym typeface="Lato"/>
              </a:rPr>
              <a:t>and </a:t>
            </a:r>
            <a:r>
              <a:rPr lang="en-US" sz="2000" b="1">
                <a:solidFill>
                  <a:srgbClr val="00B0F0"/>
                </a:solidFill>
                <a:latin typeface="Lato"/>
                <a:ea typeface="Lato"/>
                <a:cs typeface="Lato"/>
                <a:sym typeface="Lato"/>
              </a:rPr>
              <a:t>useCallback </a:t>
            </a:r>
            <a:r>
              <a:rPr lang="en-US" sz="2000">
                <a:solidFill>
                  <a:srgbClr val="23272F"/>
                </a:solidFill>
                <a:latin typeface="Lato"/>
                <a:ea typeface="Lato"/>
                <a:cs typeface="Lato"/>
                <a:sym typeface="Lato"/>
              </a:rPr>
              <a:t>when:</a:t>
            </a:r>
            <a:endParaRPr sz="2000">
              <a:solidFill>
                <a:srgbClr val="23272F"/>
              </a:solidFill>
              <a:latin typeface="Lato"/>
              <a:ea typeface="Lato"/>
              <a:cs typeface="Lato"/>
              <a:sym typeface="Lato"/>
            </a:endParaRPr>
          </a:p>
          <a:p>
            <a:pPr marL="91440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-US" sz="1800">
                <a:solidFill>
                  <a:srgbClr val="23272F"/>
                </a:solidFill>
                <a:latin typeface="Lato"/>
                <a:ea typeface="Lato"/>
                <a:cs typeface="Lato"/>
                <a:sym typeface="Lato"/>
              </a:rPr>
              <a:t>To cache </a:t>
            </a:r>
            <a:r>
              <a:rPr lang="en-US" sz="1800" b="1">
                <a:solidFill>
                  <a:srgbClr val="23272F"/>
                </a:solidFill>
                <a:latin typeface="Lato"/>
                <a:ea typeface="Lato"/>
                <a:cs typeface="Lato"/>
                <a:sym typeface="Lato"/>
              </a:rPr>
              <a:t>expensive calculations</a:t>
            </a:r>
            <a:r>
              <a:rPr lang="en-US" sz="1800">
                <a:solidFill>
                  <a:srgbClr val="23272F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endParaRPr sz="1800">
              <a:solidFill>
                <a:srgbClr val="23272F"/>
              </a:solidFill>
              <a:latin typeface="Lato"/>
              <a:ea typeface="Lato"/>
              <a:cs typeface="Lato"/>
              <a:sym typeface="Lato"/>
            </a:endParaRPr>
          </a:p>
          <a:p>
            <a:pPr marL="91440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-US" sz="1800">
                <a:solidFill>
                  <a:srgbClr val="23272F"/>
                </a:solidFill>
                <a:latin typeface="Lato"/>
                <a:ea typeface="Lato"/>
                <a:cs typeface="Lato"/>
                <a:sym typeface="Lato"/>
              </a:rPr>
              <a:t>You pass it as a </a:t>
            </a:r>
            <a:r>
              <a:rPr lang="en-US" sz="1800" b="1">
                <a:solidFill>
                  <a:srgbClr val="23272F"/>
                </a:solidFill>
                <a:latin typeface="Lato"/>
                <a:ea typeface="Lato"/>
                <a:cs typeface="Lato"/>
                <a:sym typeface="Lato"/>
              </a:rPr>
              <a:t>prop </a:t>
            </a:r>
            <a:r>
              <a:rPr lang="en-US" sz="1800">
                <a:solidFill>
                  <a:srgbClr val="23272F"/>
                </a:solidFill>
                <a:latin typeface="Lato"/>
                <a:ea typeface="Lato"/>
                <a:cs typeface="Lato"/>
                <a:sym typeface="Lato"/>
              </a:rPr>
              <a:t>to a </a:t>
            </a:r>
            <a:r>
              <a:rPr lang="en-US" sz="1800" b="1">
                <a:solidFill>
                  <a:srgbClr val="23272F"/>
                </a:solidFill>
                <a:latin typeface="Lato"/>
                <a:ea typeface="Lato"/>
                <a:cs typeface="Lato"/>
                <a:sym typeface="Lato"/>
              </a:rPr>
              <a:t>component wrapped in</a:t>
            </a:r>
            <a:r>
              <a:rPr lang="en-US" sz="1800">
                <a:solidFill>
                  <a:srgbClr val="23272F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800" b="1">
                <a:solidFill>
                  <a:schemeClr val="dk1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memo</a:t>
            </a:r>
            <a:r>
              <a:rPr lang="en-US" sz="1800">
                <a:solidFill>
                  <a:schemeClr val="dk1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91440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3272F"/>
              </a:buClr>
              <a:buSzPts val="1800"/>
              <a:buFont typeface="Lato"/>
              <a:buChar char="○"/>
            </a:pPr>
            <a:r>
              <a:rPr lang="en-US" sz="1800">
                <a:solidFill>
                  <a:srgbClr val="23272F"/>
                </a:solidFill>
                <a:latin typeface="Lato"/>
                <a:ea typeface="Lato"/>
                <a:cs typeface="Lato"/>
                <a:sym typeface="Lato"/>
              </a:rPr>
              <a:t>The value you’re passing is </a:t>
            </a:r>
            <a:r>
              <a:rPr lang="en-US" sz="1800" b="1">
                <a:solidFill>
                  <a:srgbClr val="23272F"/>
                </a:solidFill>
                <a:latin typeface="Lato"/>
                <a:ea typeface="Lato"/>
                <a:cs typeface="Lato"/>
                <a:sym typeface="Lato"/>
              </a:rPr>
              <a:t>later used as a dependency</a:t>
            </a:r>
            <a:r>
              <a:rPr lang="en-US" sz="1800">
                <a:solidFill>
                  <a:srgbClr val="23272F"/>
                </a:solidFill>
                <a:latin typeface="Lato"/>
                <a:ea typeface="Lato"/>
                <a:cs typeface="Lato"/>
                <a:sym typeface="Lato"/>
              </a:rPr>
              <a:t> of some Hook </a:t>
            </a:r>
            <a:endParaRPr sz="1800">
              <a:solidFill>
                <a:srgbClr val="23272F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3272F"/>
              </a:buClr>
              <a:buSzPts val="2000"/>
              <a:buFont typeface="Lato"/>
              <a:buChar char="●"/>
            </a:pPr>
            <a:r>
              <a:rPr lang="en-US" sz="2000">
                <a:solidFill>
                  <a:srgbClr val="23272F"/>
                </a:solidFill>
                <a:latin typeface="Lato"/>
                <a:ea typeface="Lato"/>
                <a:cs typeface="Lato"/>
                <a:sym typeface="Lato"/>
              </a:rPr>
              <a:t>Code that runs</a:t>
            </a:r>
            <a:r>
              <a:rPr lang="en-US" sz="2000" b="1">
                <a:solidFill>
                  <a:srgbClr val="23272F"/>
                </a:solidFill>
                <a:latin typeface="Lato"/>
                <a:ea typeface="Lato"/>
                <a:cs typeface="Lato"/>
                <a:sym typeface="Lato"/>
              </a:rPr>
              <a:t> because a component was displayed</a:t>
            </a:r>
            <a:r>
              <a:rPr lang="en-US" sz="2000">
                <a:solidFill>
                  <a:srgbClr val="23272F"/>
                </a:solidFill>
                <a:latin typeface="Lato"/>
                <a:ea typeface="Lato"/>
                <a:cs typeface="Lato"/>
                <a:sym typeface="Lato"/>
              </a:rPr>
              <a:t> should be in </a:t>
            </a:r>
            <a:r>
              <a:rPr lang="en-US" sz="2000" b="1">
                <a:solidFill>
                  <a:srgbClr val="23272F"/>
                </a:solidFill>
                <a:latin typeface="Lato"/>
                <a:ea typeface="Lato"/>
                <a:cs typeface="Lato"/>
                <a:sym typeface="Lato"/>
              </a:rPr>
              <a:t>Effects</a:t>
            </a:r>
            <a:r>
              <a:rPr lang="en-US" sz="2000">
                <a:solidFill>
                  <a:srgbClr val="23272F"/>
                </a:solidFill>
                <a:latin typeface="Lato"/>
                <a:ea typeface="Lato"/>
                <a:cs typeface="Lato"/>
                <a:sym typeface="Lato"/>
              </a:rPr>
              <a:t>, the </a:t>
            </a:r>
            <a:r>
              <a:rPr lang="en-US" sz="2000" b="1">
                <a:solidFill>
                  <a:srgbClr val="23272F"/>
                </a:solidFill>
                <a:latin typeface="Lato"/>
                <a:ea typeface="Lato"/>
                <a:cs typeface="Lato"/>
                <a:sym typeface="Lato"/>
              </a:rPr>
              <a:t>rest</a:t>
            </a:r>
            <a:r>
              <a:rPr lang="en-US" sz="2000">
                <a:solidFill>
                  <a:srgbClr val="23272F"/>
                </a:solidFill>
                <a:latin typeface="Lato"/>
                <a:ea typeface="Lato"/>
                <a:cs typeface="Lato"/>
                <a:sym typeface="Lato"/>
              </a:rPr>
              <a:t> should be in </a:t>
            </a:r>
            <a:r>
              <a:rPr lang="en-US" sz="2000" b="1">
                <a:solidFill>
                  <a:srgbClr val="23272F"/>
                </a:solidFill>
                <a:latin typeface="Lato"/>
                <a:ea typeface="Lato"/>
                <a:cs typeface="Lato"/>
                <a:sym typeface="Lato"/>
              </a:rPr>
              <a:t>events</a:t>
            </a:r>
            <a:r>
              <a:rPr lang="en-US" sz="2000">
                <a:solidFill>
                  <a:srgbClr val="23272F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endParaRPr sz="2000">
              <a:solidFill>
                <a:srgbClr val="23272F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3272F"/>
              </a:buClr>
              <a:buSzPts val="2000"/>
              <a:buFont typeface="Lato"/>
              <a:buChar char="●"/>
            </a:pPr>
            <a:r>
              <a:rPr lang="en-US" sz="2000">
                <a:solidFill>
                  <a:srgbClr val="23272F"/>
                </a:solidFill>
                <a:latin typeface="Lato"/>
                <a:ea typeface="Lato"/>
                <a:cs typeface="Lato"/>
                <a:sym typeface="Lato"/>
              </a:rPr>
              <a:t>To synchronize state variables in different components, consider </a:t>
            </a:r>
            <a:r>
              <a:rPr lang="en-US" sz="2000" b="1">
                <a:solidFill>
                  <a:srgbClr val="23272F"/>
                </a:solidFill>
                <a:latin typeface="Lato"/>
                <a:ea typeface="Lato"/>
                <a:cs typeface="Lato"/>
                <a:sym typeface="Lato"/>
              </a:rPr>
              <a:t>lifting state up</a:t>
            </a:r>
            <a:r>
              <a:rPr lang="en-US" sz="2000">
                <a:solidFill>
                  <a:srgbClr val="23272F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endParaRPr sz="2000">
              <a:solidFill>
                <a:srgbClr val="23272F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3272F"/>
              </a:buClr>
              <a:buSzPts val="2000"/>
              <a:buFont typeface="Lato"/>
              <a:buChar char="●"/>
            </a:pPr>
            <a:r>
              <a:rPr lang="en-US" sz="2000">
                <a:solidFill>
                  <a:srgbClr val="23272F"/>
                </a:solidFill>
                <a:latin typeface="Lato"/>
                <a:ea typeface="Lato"/>
                <a:cs typeface="Lato"/>
                <a:sym typeface="Lato"/>
              </a:rPr>
              <a:t>When fetching data with Effects, but you need to implement </a:t>
            </a:r>
            <a:r>
              <a:rPr lang="en-US" sz="2000" b="1">
                <a:solidFill>
                  <a:srgbClr val="23272F"/>
                </a:solidFill>
                <a:latin typeface="Lato"/>
                <a:ea typeface="Lato"/>
                <a:cs typeface="Lato"/>
                <a:sym typeface="Lato"/>
              </a:rPr>
              <a:t>cleanup </a:t>
            </a:r>
            <a:r>
              <a:rPr lang="en-US" sz="2000">
                <a:solidFill>
                  <a:srgbClr val="23272F"/>
                </a:solidFill>
                <a:latin typeface="Lato"/>
                <a:ea typeface="Lato"/>
                <a:cs typeface="Lato"/>
                <a:sym typeface="Lato"/>
              </a:rPr>
              <a:t>to </a:t>
            </a:r>
            <a:r>
              <a:rPr lang="en-US" sz="2000" b="1">
                <a:solidFill>
                  <a:srgbClr val="23272F"/>
                </a:solidFill>
                <a:latin typeface="Lato"/>
                <a:ea typeface="Lato"/>
                <a:cs typeface="Lato"/>
                <a:sym typeface="Lato"/>
              </a:rPr>
              <a:t>avoid race conditions</a:t>
            </a:r>
            <a:r>
              <a:rPr lang="en-US" sz="2000">
                <a:solidFill>
                  <a:srgbClr val="23272F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endParaRPr sz="2000">
              <a:solidFill>
                <a:srgbClr val="23272F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000">
              <a:solidFill>
                <a:srgbClr val="23272F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000" i="0" u="none" strike="noStrike" cap="non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685800" marR="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000" i="0" u="none" strike="noStrike" cap="non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685800" marR="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000" i="0" u="none" strike="noStrike" cap="non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00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		</a:t>
            </a:r>
            <a:endParaRPr sz="140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5"/>
          <p:cNvSpPr txBox="1">
            <a:spLocks noGrp="1"/>
          </p:cNvSpPr>
          <p:nvPr>
            <p:ph type="body" idx="1"/>
          </p:nvPr>
        </p:nvSpPr>
        <p:spPr>
          <a:xfrm>
            <a:off x="912832" y="5212014"/>
            <a:ext cx="4652494" cy="594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rPr lang="en-US" dirty="0"/>
              <a:t>Class component</a:t>
            </a:r>
            <a:endParaRPr dirty="0"/>
          </a:p>
        </p:txBody>
      </p:sp>
      <p:sp>
        <p:nvSpPr>
          <p:cNvPr id="158" name="Google Shape;158;p5"/>
          <p:cNvSpPr txBox="1">
            <a:spLocks noGrp="1"/>
          </p:cNvSpPr>
          <p:nvPr>
            <p:ph type="body" idx="2"/>
          </p:nvPr>
        </p:nvSpPr>
        <p:spPr>
          <a:xfrm>
            <a:off x="6647205" y="5212014"/>
            <a:ext cx="4652494" cy="594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rPr lang="en-US" dirty="0"/>
              <a:t>Function component</a:t>
            </a:r>
            <a:endParaRPr dirty="0"/>
          </a:p>
        </p:txBody>
      </p:sp>
      <p:sp>
        <p:nvSpPr>
          <p:cNvPr id="159" name="Google Shape;159;p5"/>
          <p:cNvSpPr txBox="1">
            <a:spLocks noGrp="1"/>
          </p:cNvSpPr>
          <p:nvPr>
            <p:ph type="title"/>
          </p:nvPr>
        </p:nvSpPr>
        <p:spPr>
          <a:xfrm>
            <a:off x="565168" y="423071"/>
            <a:ext cx="4660884" cy="686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3600"/>
              <a:t>Overview</a:t>
            </a:r>
            <a:endParaRPr sz="3600"/>
          </a:p>
        </p:txBody>
      </p:sp>
      <p:sp>
        <p:nvSpPr>
          <p:cNvPr id="160" name="Google Shape;160;p5"/>
          <p:cNvSpPr txBox="1"/>
          <p:nvPr/>
        </p:nvSpPr>
        <p:spPr>
          <a:xfrm>
            <a:off x="912832" y="1493926"/>
            <a:ext cx="4903086" cy="28385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Stateful</a:t>
            </a:r>
            <a:endParaRPr dirty="0"/>
          </a:p>
          <a:p>
            <a:pPr marL="285750" marR="0" lvl="0" indent="-28575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Retain internal state</a:t>
            </a:r>
            <a:endParaRPr dirty="0"/>
          </a:p>
          <a:p>
            <a:pPr marL="285750" marR="0" lvl="0" indent="-28575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Have lifecycle interaction</a:t>
            </a:r>
            <a:endParaRPr dirty="0"/>
          </a:p>
          <a:p>
            <a:pPr marL="285750" marR="0" lvl="0" indent="-28575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Complex</a:t>
            </a:r>
            <a:endParaRPr dirty="0"/>
          </a:p>
          <a:p>
            <a:pPr marL="285750" marR="0" lvl="0" indent="-28575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Not easy to test logic</a:t>
            </a:r>
            <a:endParaRPr sz="1800" b="0" i="0" u="none" strike="noStrike" cap="none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1" name="Google Shape;161;p5"/>
          <p:cNvSpPr txBox="1"/>
          <p:nvPr/>
        </p:nvSpPr>
        <p:spPr>
          <a:xfrm>
            <a:off x="6647205" y="1493925"/>
            <a:ext cx="4903086" cy="28385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Stateless</a:t>
            </a:r>
            <a:endParaRPr dirty="0"/>
          </a:p>
          <a:p>
            <a:pPr marL="285750" marR="0" lvl="0" indent="-28575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No state, no lifecycle</a:t>
            </a:r>
            <a:endParaRPr dirty="0"/>
          </a:p>
          <a:p>
            <a:pPr marL="285750" marR="0" lvl="0" indent="-28575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Simple</a:t>
            </a:r>
            <a:endParaRPr dirty="0"/>
          </a:p>
          <a:p>
            <a:pPr marL="285750" marR="0" lvl="0" indent="-28575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Easy to reuse</a:t>
            </a:r>
            <a:endParaRPr dirty="0"/>
          </a:p>
          <a:p>
            <a:pPr marL="285750" marR="0" lvl="0" indent="-28575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Easy to test</a:t>
            </a:r>
            <a:endParaRPr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6"/>
          <p:cNvSpPr txBox="1">
            <a:spLocks noGrp="1"/>
          </p:cNvSpPr>
          <p:nvPr>
            <p:ph type="title"/>
          </p:nvPr>
        </p:nvSpPr>
        <p:spPr>
          <a:xfrm>
            <a:off x="565168" y="423071"/>
            <a:ext cx="4660884" cy="686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3600"/>
              <a:t>Overview</a:t>
            </a:r>
            <a:endParaRPr sz="3600"/>
          </a:p>
        </p:txBody>
      </p:sp>
      <p:grpSp>
        <p:nvGrpSpPr>
          <p:cNvPr id="167" name="Google Shape;167;p6"/>
          <p:cNvGrpSpPr/>
          <p:nvPr/>
        </p:nvGrpSpPr>
        <p:grpSpPr>
          <a:xfrm>
            <a:off x="792518" y="1356128"/>
            <a:ext cx="10078681" cy="2119977"/>
            <a:chOff x="707140" y="1046494"/>
            <a:chExt cx="9646536" cy="1906256"/>
          </a:xfrm>
        </p:grpSpPr>
        <p:sp>
          <p:nvSpPr>
            <p:cNvPr id="168" name="Google Shape;168;p6"/>
            <p:cNvSpPr txBox="1"/>
            <p:nvPr/>
          </p:nvSpPr>
          <p:spPr>
            <a:xfrm>
              <a:off x="707140" y="1046494"/>
              <a:ext cx="5217411" cy="8126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chemeClr val="dk2"/>
                </a:buClr>
                <a:buSzPts val="2800"/>
                <a:buFont typeface="Arial"/>
                <a:buNone/>
              </a:pPr>
              <a:r>
                <a:rPr lang="en-US" sz="2000" b="1" i="0" u="none" strike="noStrike" cap="none">
                  <a:solidFill>
                    <a:schemeClr val="dk2"/>
                  </a:solidFill>
                  <a:latin typeface="Lato"/>
                  <a:ea typeface="Lato"/>
                  <a:cs typeface="Lato"/>
                  <a:sym typeface="Lato"/>
                </a:rPr>
                <a:t>What we saw here?</a:t>
              </a:r>
              <a:endParaRPr/>
            </a:p>
          </p:txBody>
        </p:sp>
        <p:sp>
          <p:nvSpPr>
            <p:cNvPr id="169" name="Google Shape;169;p6"/>
            <p:cNvSpPr txBox="1"/>
            <p:nvPr/>
          </p:nvSpPr>
          <p:spPr>
            <a:xfrm>
              <a:off x="1495426" y="1563628"/>
              <a:ext cx="8858250" cy="138912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342900" marR="0" lvl="0" indent="-342900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chemeClr val="dk2"/>
                </a:buClr>
                <a:buSzPts val="2800"/>
                <a:buFont typeface="Arial"/>
                <a:buChar char="•"/>
              </a:pPr>
              <a:r>
                <a:rPr lang="en-US" sz="2000" b="0" i="0" u="none" strike="noStrike" cap="none" dirty="0" err="1">
                  <a:solidFill>
                    <a:schemeClr val="dk2"/>
                  </a:solidFill>
                  <a:latin typeface="Lato"/>
                  <a:ea typeface="Lato"/>
                  <a:cs typeface="Lato"/>
                  <a:sym typeface="Lato"/>
                </a:rPr>
                <a:t>Javascript</a:t>
              </a:r>
              <a:r>
                <a:rPr lang="en-US" sz="2000" b="0" i="0" u="none" strike="noStrike" cap="none" dirty="0">
                  <a:solidFill>
                    <a:schemeClr val="dk2"/>
                  </a:solidFill>
                  <a:latin typeface="Lato"/>
                  <a:ea typeface="Lato"/>
                  <a:cs typeface="Lato"/>
                  <a:sym typeface="Lato"/>
                </a:rPr>
                <a:t> is function programming.</a:t>
              </a:r>
              <a:endParaRPr dirty="0"/>
            </a:p>
            <a:p>
              <a:pPr marL="342900" marR="0" lvl="0" indent="-342900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chemeClr val="dk2"/>
                </a:buClr>
                <a:buSzPts val="2800"/>
                <a:buFont typeface="Arial"/>
                <a:buChar char="•"/>
              </a:pPr>
              <a:r>
                <a:rPr lang="en-US" sz="2000" b="0" i="0" u="none" strike="noStrike" cap="none" dirty="0">
                  <a:solidFill>
                    <a:schemeClr val="dk2"/>
                  </a:solidFill>
                  <a:latin typeface="Lato"/>
                  <a:ea typeface="Lato"/>
                  <a:cs typeface="Lato"/>
                  <a:sym typeface="Lato"/>
                </a:rPr>
                <a:t>Class components become more complex and difficult to maintain and test.</a:t>
              </a:r>
              <a:endParaRPr dirty="0"/>
            </a:p>
            <a:p>
              <a:pPr marL="342900" marR="0" lvl="0" indent="-342900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chemeClr val="dk2"/>
                </a:buClr>
                <a:buSzPts val="2800"/>
                <a:buFont typeface="Arial"/>
                <a:buChar char="•"/>
              </a:pPr>
              <a:r>
                <a:rPr lang="en-US" sz="2000" b="0" i="0" u="none" strike="noStrike" cap="none" dirty="0">
                  <a:solidFill>
                    <a:schemeClr val="dk2"/>
                  </a:solidFill>
                  <a:latin typeface="Lato"/>
                  <a:ea typeface="Lato"/>
                  <a:cs typeface="Lato"/>
                  <a:sym typeface="Lato"/>
                </a:rPr>
                <a:t>Class components have lifecycle functions can cause confusion.</a:t>
              </a:r>
              <a:endParaRPr dirty="0"/>
            </a:p>
          </p:txBody>
        </p:sp>
        <p:sp>
          <p:nvSpPr>
            <p:cNvPr id="170" name="Google Shape;170;p6"/>
            <p:cNvSpPr/>
            <p:nvPr/>
          </p:nvSpPr>
          <p:spPr>
            <a:xfrm>
              <a:off x="792519" y="1795902"/>
              <a:ext cx="579427" cy="3518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727" y="19142"/>
                  </a:moveTo>
                  <a:lnTo>
                    <a:pt x="14727" y="12960"/>
                  </a:lnTo>
                  <a:lnTo>
                    <a:pt x="1964" y="12960"/>
                  </a:lnTo>
                  <a:cubicBezTo>
                    <a:pt x="1421" y="12960"/>
                    <a:pt x="982" y="12316"/>
                    <a:pt x="982" y="11520"/>
                  </a:cubicBezTo>
                  <a:lnTo>
                    <a:pt x="982" y="10080"/>
                  </a:lnTo>
                  <a:cubicBezTo>
                    <a:pt x="982" y="9285"/>
                    <a:pt x="1421" y="8640"/>
                    <a:pt x="1964" y="8640"/>
                  </a:cubicBezTo>
                  <a:lnTo>
                    <a:pt x="14727" y="8640"/>
                  </a:lnTo>
                  <a:lnTo>
                    <a:pt x="14727" y="2458"/>
                  </a:lnTo>
                  <a:lnTo>
                    <a:pt x="20415" y="10800"/>
                  </a:lnTo>
                  <a:cubicBezTo>
                    <a:pt x="20415" y="10800"/>
                    <a:pt x="14727" y="19142"/>
                    <a:pt x="14727" y="19142"/>
                  </a:cubicBezTo>
                  <a:close/>
                  <a:moveTo>
                    <a:pt x="21456" y="10291"/>
                  </a:moveTo>
                  <a:lnTo>
                    <a:pt x="14584" y="212"/>
                  </a:lnTo>
                  <a:cubicBezTo>
                    <a:pt x="14495" y="81"/>
                    <a:pt x="14372" y="0"/>
                    <a:pt x="14236" y="0"/>
                  </a:cubicBezTo>
                  <a:cubicBezTo>
                    <a:pt x="13965" y="0"/>
                    <a:pt x="13745" y="322"/>
                    <a:pt x="13745" y="720"/>
                  </a:cubicBezTo>
                  <a:lnTo>
                    <a:pt x="13745" y="7200"/>
                  </a:lnTo>
                  <a:lnTo>
                    <a:pt x="1964" y="7200"/>
                  </a:lnTo>
                  <a:cubicBezTo>
                    <a:pt x="879" y="7200"/>
                    <a:pt x="0" y="8490"/>
                    <a:pt x="0" y="10080"/>
                  </a:cubicBezTo>
                  <a:lnTo>
                    <a:pt x="0" y="11520"/>
                  </a:lnTo>
                  <a:cubicBezTo>
                    <a:pt x="0" y="13110"/>
                    <a:pt x="879" y="14400"/>
                    <a:pt x="1964" y="14400"/>
                  </a:cubicBezTo>
                  <a:lnTo>
                    <a:pt x="13745" y="14400"/>
                  </a:lnTo>
                  <a:lnTo>
                    <a:pt x="13745" y="20880"/>
                  </a:lnTo>
                  <a:cubicBezTo>
                    <a:pt x="13745" y="21278"/>
                    <a:pt x="13965" y="21600"/>
                    <a:pt x="14236" y="21600"/>
                  </a:cubicBezTo>
                  <a:cubicBezTo>
                    <a:pt x="14372" y="21600"/>
                    <a:pt x="14495" y="21520"/>
                    <a:pt x="14583" y="21389"/>
                  </a:cubicBezTo>
                  <a:lnTo>
                    <a:pt x="21456" y="11310"/>
                  </a:lnTo>
                  <a:cubicBezTo>
                    <a:pt x="21545" y="11180"/>
                    <a:pt x="21600" y="11000"/>
                    <a:pt x="21600" y="10800"/>
                  </a:cubicBezTo>
                  <a:cubicBezTo>
                    <a:pt x="21600" y="10601"/>
                    <a:pt x="21545" y="10421"/>
                    <a:pt x="21456" y="10291"/>
                  </a:cubicBezTo>
                </a:path>
              </a:pathLst>
            </a:custGeom>
            <a:solidFill>
              <a:srgbClr val="023066"/>
            </a:solidFill>
            <a:ln>
              <a:noFill/>
            </a:ln>
          </p:spPr>
          <p:txBody>
            <a:bodyPr spcFirstLastPara="1" wrap="square" lIns="14275" tIns="14275" rIns="14275" bIns="1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25"/>
                <a:buFont typeface="Arial"/>
                <a:buNone/>
              </a:pPr>
              <a:endParaRPr sz="1125" b="1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171" name="Google Shape;171;p6"/>
          <p:cNvGrpSpPr/>
          <p:nvPr/>
        </p:nvGrpSpPr>
        <p:grpSpPr>
          <a:xfrm>
            <a:off x="877897" y="4173329"/>
            <a:ext cx="9561157" cy="2657082"/>
            <a:chOff x="877897" y="3638942"/>
            <a:chExt cx="9561157" cy="2657082"/>
          </a:xfrm>
        </p:grpSpPr>
        <p:sp>
          <p:nvSpPr>
            <p:cNvPr id="172" name="Google Shape;172;p6"/>
            <p:cNvSpPr txBox="1"/>
            <p:nvPr/>
          </p:nvSpPr>
          <p:spPr>
            <a:xfrm>
              <a:off x="1580804" y="3638942"/>
              <a:ext cx="8858250" cy="265708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342900" marR="0" lvl="0" indent="-342900" algn="l" rtl="0">
                <a:lnSpc>
                  <a:spcPct val="150000"/>
                </a:lnSpc>
                <a:spcBef>
                  <a:spcPts val="1000"/>
                </a:spcBef>
                <a:spcAft>
                  <a:spcPts val="0"/>
                </a:spcAft>
                <a:buClr>
                  <a:schemeClr val="dk2"/>
                </a:buClr>
                <a:buSzPts val="2800"/>
                <a:buFont typeface="Arial"/>
                <a:buChar char="•"/>
              </a:pPr>
              <a:r>
                <a:rPr lang="en-US" sz="2000" b="0" i="0" u="none" strike="noStrike" cap="none" dirty="0">
                  <a:solidFill>
                    <a:schemeClr val="dk2"/>
                  </a:solidFill>
                  <a:latin typeface="Lato"/>
                  <a:ea typeface="Lato"/>
                  <a:cs typeface="Lato"/>
                  <a:sym typeface="Lato"/>
                </a:rPr>
                <a:t>Functions that enhance </a:t>
              </a:r>
              <a:r>
                <a:rPr lang="en-US" sz="2000" b="1" i="1" u="none" strike="noStrike" cap="none" dirty="0">
                  <a:solidFill>
                    <a:schemeClr val="dk2"/>
                  </a:solidFill>
                  <a:latin typeface="Lato"/>
                  <a:ea typeface="Lato"/>
                  <a:cs typeface="Lato"/>
                  <a:sym typeface="Lato"/>
                </a:rPr>
                <a:t>Function components </a:t>
              </a:r>
              <a:r>
                <a:rPr lang="en-US" sz="2000" b="0" i="0" u="none" strike="noStrike" cap="none" dirty="0">
                  <a:solidFill>
                    <a:schemeClr val="dk2"/>
                  </a:solidFill>
                  <a:latin typeface="Lato"/>
                  <a:ea typeface="Lato"/>
                  <a:cs typeface="Lato"/>
                  <a:sym typeface="Lato"/>
                </a:rPr>
                <a:t>with state maintaining and side-effects capabilities.</a:t>
              </a:r>
              <a:endParaRPr dirty="0"/>
            </a:p>
            <a:p>
              <a:pPr marL="342900" marR="0" lvl="0" indent="-342900" algn="l" rtl="0">
                <a:lnSpc>
                  <a:spcPct val="150000"/>
                </a:lnSpc>
                <a:spcBef>
                  <a:spcPts val="1000"/>
                </a:spcBef>
                <a:spcAft>
                  <a:spcPts val="0"/>
                </a:spcAft>
                <a:buClr>
                  <a:schemeClr val="dk2"/>
                </a:buClr>
                <a:buSzPts val="2800"/>
                <a:buFont typeface="Arial"/>
                <a:buChar char="•"/>
              </a:pPr>
              <a:r>
                <a:rPr lang="en-US" sz="2000" b="0" i="0" u="none" strike="noStrike" cap="none" dirty="0">
                  <a:solidFill>
                    <a:schemeClr val="dk2"/>
                  </a:solidFill>
                  <a:latin typeface="Lato"/>
                  <a:ea typeface="Lato"/>
                  <a:cs typeface="Lato"/>
                  <a:sym typeface="Lato"/>
                </a:rPr>
                <a:t>Introduce in React 16.8.</a:t>
              </a:r>
              <a:endParaRPr dirty="0"/>
            </a:p>
          </p:txBody>
        </p:sp>
        <p:sp>
          <p:nvSpPr>
            <p:cNvPr id="173" name="Google Shape;173;p6"/>
            <p:cNvSpPr/>
            <p:nvPr/>
          </p:nvSpPr>
          <p:spPr>
            <a:xfrm>
              <a:off x="877897" y="3984330"/>
              <a:ext cx="579427" cy="3518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727" y="19142"/>
                  </a:moveTo>
                  <a:lnTo>
                    <a:pt x="14727" y="12960"/>
                  </a:lnTo>
                  <a:lnTo>
                    <a:pt x="1964" y="12960"/>
                  </a:lnTo>
                  <a:cubicBezTo>
                    <a:pt x="1421" y="12960"/>
                    <a:pt x="982" y="12316"/>
                    <a:pt x="982" y="11520"/>
                  </a:cubicBezTo>
                  <a:lnTo>
                    <a:pt x="982" y="10080"/>
                  </a:lnTo>
                  <a:cubicBezTo>
                    <a:pt x="982" y="9285"/>
                    <a:pt x="1421" y="8640"/>
                    <a:pt x="1964" y="8640"/>
                  </a:cubicBezTo>
                  <a:lnTo>
                    <a:pt x="14727" y="8640"/>
                  </a:lnTo>
                  <a:lnTo>
                    <a:pt x="14727" y="2458"/>
                  </a:lnTo>
                  <a:lnTo>
                    <a:pt x="20415" y="10800"/>
                  </a:lnTo>
                  <a:cubicBezTo>
                    <a:pt x="20415" y="10800"/>
                    <a:pt x="14727" y="19142"/>
                    <a:pt x="14727" y="19142"/>
                  </a:cubicBezTo>
                  <a:close/>
                  <a:moveTo>
                    <a:pt x="21456" y="10291"/>
                  </a:moveTo>
                  <a:lnTo>
                    <a:pt x="14584" y="212"/>
                  </a:lnTo>
                  <a:cubicBezTo>
                    <a:pt x="14495" y="81"/>
                    <a:pt x="14372" y="0"/>
                    <a:pt x="14236" y="0"/>
                  </a:cubicBezTo>
                  <a:cubicBezTo>
                    <a:pt x="13965" y="0"/>
                    <a:pt x="13745" y="322"/>
                    <a:pt x="13745" y="720"/>
                  </a:cubicBezTo>
                  <a:lnTo>
                    <a:pt x="13745" y="7200"/>
                  </a:lnTo>
                  <a:lnTo>
                    <a:pt x="1964" y="7200"/>
                  </a:lnTo>
                  <a:cubicBezTo>
                    <a:pt x="879" y="7200"/>
                    <a:pt x="0" y="8490"/>
                    <a:pt x="0" y="10080"/>
                  </a:cubicBezTo>
                  <a:lnTo>
                    <a:pt x="0" y="11520"/>
                  </a:lnTo>
                  <a:cubicBezTo>
                    <a:pt x="0" y="13110"/>
                    <a:pt x="879" y="14400"/>
                    <a:pt x="1964" y="14400"/>
                  </a:cubicBezTo>
                  <a:lnTo>
                    <a:pt x="13745" y="14400"/>
                  </a:lnTo>
                  <a:lnTo>
                    <a:pt x="13745" y="20880"/>
                  </a:lnTo>
                  <a:cubicBezTo>
                    <a:pt x="13745" y="21278"/>
                    <a:pt x="13965" y="21600"/>
                    <a:pt x="14236" y="21600"/>
                  </a:cubicBezTo>
                  <a:cubicBezTo>
                    <a:pt x="14372" y="21600"/>
                    <a:pt x="14495" y="21520"/>
                    <a:pt x="14583" y="21389"/>
                  </a:cubicBezTo>
                  <a:lnTo>
                    <a:pt x="21456" y="11310"/>
                  </a:lnTo>
                  <a:cubicBezTo>
                    <a:pt x="21545" y="11180"/>
                    <a:pt x="21600" y="11000"/>
                    <a:pt x="21600" y="10800"/>
                  </a:cubicBezTo>
                  <a:cubicBezTo>
                    <a:pt x="21600" y="10601"/>
                    <a:pt x="21545" y="10421"/>
                    <a:pt x="21456" y="10291"/>
                  </a:cubicBezTo>
                </a:path>
              </a:pathLst>
            </a:custGeom>
            <a:solidFill>
              <a:srgbClr val="023066"/>
            </a:solidFill>
            <a:ln>
              <a:noFill/>
            </a:ln>
          </p:spPr>
          <p:txBody>
            <a:bodyPr spcFirstLastPara="1" wrap="square" lIns="14275" tIns="14275" rIns="14275" bIns="1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25"/>
                <a:buFont typeface="Arial"/>
                <a:buNone/>
              </a:pPr>
              <a:endParaRPr sz="1125" b="1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174" name="Google Shape;174;p6"/>
          <p:cNvSpPr txBox="1">
            <a:spLocks noGrp="1"/>
          </p:cNvSpPr>
          <p:nvPr>
            <p:ph type="body" idx="1"/>
          </p:nvPr>
        </p:nvSpPr>
        <p:spPr>
          <a:xfrm>
            <a:off x="792518" y="3767018"/>
            <a:ext cx="5217411" cy="812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</a:pPr>
            <a:r>
              <a:rPr lang="en-US" sz="2000" b="1" dirty="0"/>
              <a:t>What is Hooks?</a:t>
            </a:r>
            <a:endParaRPr sz="2000" b="1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7"/>
          <p:cNvSpPr txBox="1">
            <a:spLocks noGrp="1"/>
          </p:cNvSpPr>
          <p:nvPr>
            <p:ph type="title"/>
          </p:nvPr>
        </p:nvSpPr>
        <p:spPr>
          <a:xfrm>
            <a:off x="565168" y="423071"/>
            <a:ext cx="4660884" cy="686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3600"/>
              <a:t>Overview</a:t>
            </a:r>
            <a:endParaRPr sz="3600"/>
          </a:p>
        </p:txBody>
      </p:sp>
      <p:grpSp>
        <p:nvGrpSpPr>
          <p:cNvPr id="180" name="Google Shape;180;p7"/>
          <p:cNvGrpSpPr/>
          <p:nvPr/>
        </p:nvGrpSpPr>
        <p:grpSpPr>
          <a:xfrm>
            <a:off x="792519" y="1356129"/>
            <a:ext cx="9646536" cy="1906256"/>
            <a:chOff x="707140" y="1046494"/>
            <a:chExt cx="9646536" cy="1906256"/>
          </a:xfrm>
        </p:grpSpPr>
        <p:sp>
          <p:nvSpPr>
            <p:cNvPr id="181" name="Google Shape;181;p7"/>
            <p:cNvSpPr txBox="1"/>
            <p:nvPr/>
          </p:nvSpPr>
          <p:spPr>
            <a:xfrm>
              <a:off x="707140" y="1046494"/>
              <a:ext cx="5217411" cy="8126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chemeClr val="dk2"/>
                </a:buClr>
                <a:buSzPts val="2800"/>
                <a:buFont typeface="Arial"/>
                <a:buNone/>
              </a:pPr>
              <a:r>
                <a:rPr lang="en-US" sz="2000" b="1" i="0" u="none" strike="noStrike" cap="none">
                  <a:solidFill>
                    <a:schemeClr val="dk2"/>
                  </a:solidFill>
                  <a:latin typeface="Lato"/>
                  <a:ea typeface="Lato"/>
                  <a:cs typeface="Lato"/>
                  <a:sym typeface="Lato"/>
                </a:rPr>
                <a:t>What hooks can do</a:t>
              </a:r>
              <a:endParaRPr/>
            </a:p>
          </p:txBody>
        </p:sp>
        <p:sp>
          <p:nvSpPr>
            <p:cNvPr id="182" name="Google Shape;182;p7"/>
            <p:cNvSpPr txBox="1"/>
            <p:nvPr/>
          </p:nvSpPr>
          <p:spPr>
            <a:xfrm>
              <a:off x="1495426" y="1563628"/>
              <a:ext cx="8858250" cy="138912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342900" marR="0" lvl="0" indent="-342900" algn="l" rtl="0">
                <a:lnSpc>
                  <a:spcPct val="150000"/>
                </a:lnSpc>
                <a:spcBef>
                  <a:spcPts val="1000"/>
                </a:spcBef>
                <a:spcAft>
                  <a:spcPts val="0"/>
                </a:spcAft>
                <a:buClr>
                  <a:schemeClr val="dk2"/>
                </a:buClr>
                <a:buSzPts val="2800"/>
                <a:buFont typeface="Arial"/>
                <a:buChar char="•"/>
              </a:pPr>
              <a:r>
                <a:rPr lang="en-US" sz="2000" b="0" i="0" u="none" strike="noStrike" cap="none" dirty="0">
                  <a:solidFill>
                    <a:schemeClr val="dk2"/>
                  </a:solidFill>
                  <a:latin typeface="Lato"/>
                  <a:ea typeface="Lato"/>
                  <a:cs typeface="Lato"/>
                  <a:sym typeface="Lato"/>
                </a:rPr>
                <a:t>Simple and reduce many lines of codes.</a:t>
              </a:r>
            </a:p>
            <a:p>
              <a:pPr marL="342900" marR="0" lvl="0" indent="-342900" algn="l" rtl="0">
                <a:lnSpc>
                  <a:spcPct val="150000"/>
                </a:lnSpc>
                <a:spcBef>
                  <a:spcPts val="1000"/>
                </a:spcBef>
                <a:spcAft>
                  <a:spcPts val="0"/>
                </a:spcAft>
                <a:buClr>
                  <a:schemeClr val="dk2"/>
                </a:buClr>
                <a:buSzPts val="2800"/>
                <a:buFont typeface="Arial"/>
                <a:buChar char="•"/>
              </a:pPr>
              <a:r>
                <a:rPr lang="en-US" sz="2000" dirty="0">
                  <a:solidFill>
                    <a:schemeClr val="dk2"/>
                  </a:solidFill>
                  <a:latin typeface="Lato"/>
                  <a:ea typeface="Lato"/>
                  <a:cs typeface="Lato"/>
                  <a:sym typeface="Lato"/>
                </a:rPr>
                <a:t>Reuse code.</a:t>
              </a:r>
              <a:endParaRPr dirty="0"/>
            </a:p>
            <a:p>
              <a:pPr marL="342900" marR="0" lvl="0" indent="-342900" algn="l" rtl="0">
                <a:lnSpc>
                  <a:spcPct val="150000"/>
                </a:lnSpc>
                <a:spcBef>
                  <a:spcPts val="1000"/>
                </a:spcBef>
                <a:spcAft>
                  <a:spcPts val="0"/>
                </a:spcAft>
                <a:buClr>
                  <a:schemeClr val="dk2"/>
                </a:buClr>
                <a:buSzPts val="2800"/>
                <a:buFont typeface="Arial"/>
                <a:buChar char="•"/>
              </a:pPr>
              <a:r>
                <a:rPr lang="en-US" sz="2000" b="0" i="0" u="none" strike="noStrike" cap="none" dirty="0">
                  <a:solidFill>
                    <a:schemeClr val="dk2"/>
                  </a:solidFill>
                  <a:latin typeface="Lato"/>
                  <a:ea typeface="Lato"/>
                  <a:cs typeface="Lato"/>
                  <a:sym typeface="Lato"/>
                </a:rPr>
                <a:t>Let us use state in function components.</a:t>
              </a:r>
              <a:endParaRPr dirty="0"/>
            </a:p>
            <a:p>
              <a:pPr marL="342900" marR="0" lvl="0" indent="-342900" algn="l" rtl="0">
                <a:lnSpc>
                  <a:spcPct val="150000"/>
                </a:lnSpc>
                <a:spcBef>
                  <a:spcPts val="1000"/>
                </a:spcBef>
                <a:spcAft>
                  <a:spcPts val="0"/>
                </a:spcAft>
                <a:buClr>
                  <a:schemeClr val="dk2"/>
                </a:buClr>
                <a:buSzPts val="2800"/>
                <a:buFont typeface="Arial"/>
                <a:buChar char="•"/>
              </a:pPr>
              <a:r>
                <a:rPr lang="en-US" sz="2000" b="0" i="0" u="none" strike="noStrike" cap="none" dirty="0">
                  <a:solidFill>
                    <a:schemeClr val="dk2"/>
                  </a:solidFill>
                  <a:latin typeface="Lato"/>
                  <a:ea typeface="Lato"/>
                  <a:cs typeface="Lato"/>
                  <a:sym typeface="Lato"/>
                </a:rPr>
                <a:t>Function components no longer stateless now.</a:t>
              </a:r>
              <a:endParaRPr dirty="0"/>
            </a:p>
          </p:txBody>
        </p:sp>
        <p:sp>
          <p:nvSpPr>
            <p:cNvPr id="183" name="Google Shape;183;p7"/>
            <p:cNvSpPr/>
            <p:nvPr/>
          </p:nvSpPr>
          <p:spPr>
            <a:xfrm>
              <a:off x="792519" y="1795902"/>
              <a:ext cx="579427" cy="3518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727" y="19142"/>
                  </a:moveTo>
                  <a:lnTo>
                    <a:pt x="14727" y="12960"/>
                  </a:lnTo>
                  <a:lnTo>
                    <a:pt x="1964" y="12960"/>
                  </a:lnTo>
                  <a:cubicBezTo>
                    <a:pt x="1421" y="12960"/>
                    <a:pt x="982" y="12316"/>
                    <a:pt x="982" y="11520"/>
                  </a:cubicBezTo>
                  <a:lnTo>
                    <a:pt x="982" y="10080"/>
                  </a:lnTo>
                  <a:cubicBezTo>
                    <a:pt x="982" y="9285"/>
                    <a:pt x="1421" y="8640"/>
                    <a:pt x="1964" y="8640"/>
                  </a:cubicBezTo>
                  <a:lnTo>
                    <a:pt x="14727" y="8640"/>
                  </a:lnTo>
                  <a:lnTo>
                    <a:pt x="14727" y="2458"/>
                  </a:lnTo>
                  <a:lnTo>
                    <a:pt x="20415" y="10800"/>
                  </a:lnTo>
                  <a:cubicBezTo>
                    <a:pt x="20415" y="10800"/>
                    <a:pt x="14727" y="19142"/>
                    <a:pt x="14727" y="19142"/>
                  </a:cubicBezTo>
                  <a:close/>
                  <a:moveTo>
                    <a:pt x="21456" y="10291"/>
                  </a:moveTo>
                  <a:lnTo>
                    <a:pt x="14584" y="212"/>
                  </a:lnTo>
                  <a:cubicBezTo>
                    <a:pt x="14495" y="81"/>
                    <a:pt x="14372" y="0"/>
                    <a:pt x="14236" y="0"/>
                  </a:cubicBezTo>
                  <a:cubicBezTo>
                    <a:pt x="13965" y="0"/>
                    <a:pt x="13745" y="322"/>
                    <a:pt x="13745" y="720"/>
                  </a:cubicBezTo>
                  <a:lnTo>
                    <a:pt x="13745" y="7200"/>
                  </a:lnTo>
                  <a:lnTo>
                    <a:pt x="1964" y="7200"/>
                  </a:lnTo>
                  <a:cubicBezTo>
                    <a:pt x="879" y="7200"/>
                    <a:pt x="0" y="8490"/>
                    <a:pt x="0" y="10080"/>
                  </a:cubicBezTo>
                  <a:lnTo>
                    <a:pt x="0" y="11520"/>
                  </a:lnTo>
                  <a:cubicBezTo>
                    <a:pt x="0" y="13110"/>
                    <a:pt x="879" y="14400"/>
                    <a:pt x="1964" y="14400"/>
                  </a:cubicBezTo>
                  <a:lnTo>
                    <a:pt x="13745" y="14400"/>
                  </a:lnTo>
                  <a:lnTo>
                    <a:pt x="13745" y="20880"/>
                  </a:lnTo>
                  <a:cubicBezTo>
                    <a:pt x="13745" y="21278"/>
                    <a:pt x="13965" y="21600"/>
                    <a:pt x="14236" y="21600"/>
                  </a:cubicBezTo>
                  <a:cubicBezTo>
                    <a:pt x="14372" y="21600"/>
                    <a:pt x="14495" y="21520"/>
                    <a:pt x="14583" y="21389"/>
                  </a:cubicBezTo>
                  <a:lnTo>
                    <a:pt x="21456" y="11310"/>
                  </a:lnTo>
                  <a:cubicBezTo>
                    <a:pt x="21545" y="11180"/>
                    <a:pt x="21600" y="11000"/>
                    <a:pt x="21600" y="10800"/>
                  </a:cubicBezTo>
                  <a:cubicBezTo>
                    <a:pt x="21600" y="10601"/>
                    <a:pt x="21545" y="10421"/>
                    <a:pt x="21456" y="10291"/>
                  </a:cubicBezTo>
                </a:path>
              </a:pathLst>
            </a:custGeom>
            <a:solidFill>
              <a:srgbClr val="023066"/>
            </a:solidFill>
            <a:ln>
              <a:noFill/>
            </a:ln>
          </p:spPr>
          <p:txBody>
            <a:bodyPr spcFirstLastPara="1" wrap="square" lIns="14275" tIns="14275" rIns="14275" bIns="1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25"/>
                <a:buFont typeface="Arial"/>
                <a:buNone/>
              </a:pPr>
              <a:endParaRPr sz="1125" b="1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pic>
        <p:nvPicPr>
          <p:cNvPr id="184" name="Google Shape;184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84504" y="4682174"/>
            <a:ext cx="3714405" cy="16393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41;p3">
            <a:extLst>
              <a:ext uri="{FF2B5EF4-FFF2-40B4-BE49-F238E27FC236}">
                <a16:creationId xmlns:a16="http://schemas.microsoft.com/office/drawing/2014/main" id="{3635D51D-EFA4-4A79-50E2-792BFAC03D01}"/>
              </a:ext>
            </a:extLst>
          </p:cNvPr>
          <p:cNvSpPr txBox="1">
            <a:spLocks/>
          </p:cNvSpPr>
          <p:nvPr/>
        </p:nvSpPr>
        <p:spPr>
          <a:xfrm>
            <a:off x="1644969" y="2873800"/>
            <a:ext cx="8902061" cy="1110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2400" b="1" i="0" u="none" strike="noStrike" cap="none">
                <a:solidFill>
                  <a:srgbClr val="00B0F0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6000" dirty="0"/>
              <a:t>Introduce hooks APIs</a:t>
            </a:r>
          </a:p>
        </p:txBody>
      </p:sp>
    </p:spTree>
    <p:extLst>
      <p:ext uri="{BB962C8B-B14F-4D97-AF65-F5344CB8AC3E}">
        <p14:creationId xmlns:p14="http://schemas.microsoft.com/office/powerpoint/2010/main" val="3549987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177</TotalTime>
  <Words>3742</Words>
  <Application>Microsoft Office PowerPoint</Application>
  <PresentationFormat>Widescreen</PresentationFormat>
  <Paragraphs>660</Paragraphs>
  <Slides>52</Slides>
  <Notes>52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60" baseType="lpstr">
      <vt:lpstr>Courier New</vt:lpstr>
      <vt:lpstr>Fira Code</vt:lpstr>
      <vt:lpstr>Lato</vt:lpstr>
      <vt:lpstr>Arial</vt:lpstr>
      <vt:lpstr>Lato Black</vt:lpstr>
      <vt:lpstr>Lato Light</vt:lpstr>
      <vt:lpstr>Calibri</vt:lpstr>
      <vt:lpstr>Office Theme</vt:lpstr>
      <vt:lpstr>React Hooks at a glance</vt:lpstr>
      <vt:lpstr>PowerPoint Presentation</vt:lpstr>
      <vt:lpstr>PowerPoint Presentation</vt:lpstr>
      <vt:lpstr>Overview</vt:lpstr>
      <vt:lpstr>Overview</vt:lpstr>
      <vt:lpstr>Overview</vt:lpstr>
      <vt:lpstr>Overview</vt:lpstr>
      <vt:lpstr>Overview</vt:lpstr>
      <vt:lpstr>PowerPoint Presentation</vt:lpstr>
      <vt:lpstr>Introduce hooks APIs</vt:lpstr>
      <vt:lpstr>Introduce hooks APIs</vt:lpstr>
      <vt:lpstr>Introduce hooks APIs</vt:lpstr>
      <vt:lpstr>Introduce hooks APIs</vt:lpstr>
      <vt:lpstr>Introduce hooks APIs</vt:lpstr>
      <vt:lpstr>Introduce hooks APIs</vt:lpstr>
      <vt:lpstr>Introduce hooks APIs</vt:lpstr>
      <vt:lpstr>Introduce hooks APIs</vt:lpstr>
      <vt:lpstr>Introduce hooks APIs</vt:lpstr>
      <vt:lpstr>Introduce hooks APIs</vt:lpstr>
      <vt:lpstr>Introduce hooks APIs - useEffect </vt:lpstr>
      <vt:lpstr>Introduce hooks APIs - useEffect </vt:lpstr>
      <vt:lpstr>Introduce hooks APIs</vt:lpstr>
      <vt:lpstr>PowerPoint Presentation</vt:lpstr>
      <vt:lpstr>Custom hooks</vt:lpstr>
      <vt:lpstr>Custom hooks</vt:lpstr>
      <vt:lpstr>PowerPoint Presentation</vt:lpstr>
      <vt:lpstr>Some additional hooks</vt:lpstr>
      <vt:lpstr>Some additional hooks</vt:lpstr>
      <vt:lpstr>Some additional hooks</vt:lpstr>
      <vt:lpstr>PowerPoint Presentation</vt:lpstr>
      <vt:lpstr>Rules of hooks</vt:lpstr>
      <vt:lpstr>PowerPoint Presentation</vt:lpstr>
      <vt:lpstr>Best practices for hooks</vt:lpstr>
      <vt:lpstr>Best practices for hooks</vt:lpstr>
      <vt:lpstr>Best practices for hooks</vt:lpstr>
      <vt:lpstr>Best practices for hooks</vt:lpstr>
      <vt:lpstr>Best practices for hooks</vt:lpstr>
      <vt:lpstr>Best practices for hooks</vt:lpstr>
      <vt:lpstr>Best practices for hooks</vt:lpstr>
      <vt:lpstr>Best practices for hooks</vt:lpstr>
      <vt:lpstr>Best practices for hooks</vt:lpstr>
      <vt:lpstr>Best practices for hooks</vt:lpstr>
      <vt:lpstr>Best practices for hooks</vt:lpstr>
      <vt:lpstr>Best practices for hooks</vt:lpstr>
      <vt:lpstr>Best practices for hooks</vt:lpstr>
      <vt:lpstr>Best practices for hooks</vt:lpstr>
      <vt:lpstr>Best practices for hooks</vt:lpstr>
      <vt:lpstr>Best practices for hooks</vt:lpstr>
      <vt:lpstr>Best practices for hooks</vt:lpstr>
      <vt:lpstr>Best practices for hooks</vt:lpstr>
      <vt:lpstr>Best practices for hooks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React Hooks at a glance</dc:title>
  <dc:creator>Thien Nguyen</dc:creator>
  <cp:lastModifiedBy>Thien Nguyen</cp:lastModifiedBy>
  <cp:revision>57</cp:revision>
  <dcterms:created xsi:type="dcterms:W3CDTF">2023-05-13T08:39:31Z</dcterms:created>
  <dcterms:modified xsi:type="dcterms:W3CDTF">2023-05-31T07:46:02Z</dcterms:modified>
</cp:coreProperties>
</file>